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1"/>
  </p:notesMasterIdLst>
  <p:sldIdLst>
    <p:sldId id="256" r:id="rId2"/>
    <p:sldId id="314" r:id="rId3"/>
    <p:sldId id="317" r:id="rId4"/>
    <p:sldId id="318" r:id="rId5"/>
    <p:sldId id="319" r:id="rId6"/>
    <p:sldId id="320" r:id="rId7"/>
    <p:sldId id="323" r:id="rId8"/>
    <p:sldId id="324" r:id="rId9"/>
    <p:sldId id="260" r:id="rId10"/>
  </p:sldIdLst>
  <p:sldSz cx="7559675" cy="10691813"/>
  <p:notesSz cx="6858000" cy="9144000"/>
  <p:embeddedFontLst>
    <p:embeddedFont>
      <p:font typeface="Roboto Light" panose="020B0604020202020204" charset="0"/>
      <p:regular r:id="rId12"/>
    </p:embeddedFont>
    <p:embeddedFont>
      <p:font typeface="Roboto" panose="020B0604020202020204" charset="0"/>
      <p:bold r:id="rId13"/>
    </p:embeddedFont>
    <p:embeddedFont>
      <p:font typeface="Montserrat" panose="020B0604020202020204"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368">
          <p15:clr>
            <a:srgbClr val="A4A3A4"/>
          </p15:clr>
        </p15:guide>
        <p15:guide id="2" pos="238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tenaccioa" initials="C" lastIdx="5" clrIdx="0"/>
  <p:cmAuthor id="1" name="Adriano Bellavita" initials="AB"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E5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05" autoAdjust="0"/>
    <p:restoredTop sz="94660"/>
  </p:normalViewPr>
  <p:slideViewPr>
    <p:cSldViewPr snapToGrid="0">
      <p:cViewPr>
        <p:scale>
          <a:sx n="66" d="100"/>
          <a:sy n="66" d="100"/>
        </p:scale>
        <p:origin x="1820" y="-456"/>
      </p:cViewPr>
      <p:guideLst>
        <p:guide orient="horz" pos="3368"/>
        <p:guide pos="238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217050" y="685800"/>
            <a:ext cx="2424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91ea2a1d9b_1_168: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91ea2a1d9b_1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903ff00036_0_36: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903ff00036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903ff00036_0_36: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903ff00036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903ff00036_0_36: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903ff00036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903ff00036_0_36: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903ff00036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903ff00036_0_36: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903ff00036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903ff00036_0_36: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903ff00036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903ff00036_0_36: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903ff00036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05549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9063b81eaf_0_1176: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9063b81eaf_0_11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57712" y="1547778"/>
            <a:ext cx="7044600" cy="42669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57705" y="5891409"/>
            <a:ext cx="7044600" cy="1647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57705" y="2299346"/>
            <a:ext cx="7044600" cy="4081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57705" y="6552657"/>
            <a:ext cx="7044600" cy="27039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57705" y="4471058"/>
            <a:ext cx="7044600" cy="17499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57705" y="925091"/>
            <a:ext cx="7044600" cy="11904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57705" y="2395696"/>
            <a:ext cx="7044600" cy="71019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57705" y="925091"/>
            <a:ext cx="7044600" cy="11904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57705" y="2395696"/>
            <a:ext cx="3306900" cy="7101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3995291" y="2395696"/>
            <a:ext cx="3306900" cy="7101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57705" y="925091"/>
            <a:ext cx="7044600" cy="11904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57705" y="1154948"/>
            <a:ext cx="2321700" cy="1570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57705" y="2888617"/>
            <a:ext cx="2321700" cy="66090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05325" y="935745"/>
            <a:ext cx="5264700" cy="8503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19508" y="2563450"/>
            <a:ext cx="3344400" cy="3081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19508" y="5826865"/>
            <a:ext cx="3344400" cy="25674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083839" y="1505164"/>
            <a:ext cx="3172200" cy="76812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57705" y="8794266"/>
            <a:ext cx="4959600" cy="12579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57705" y="2395696"/>
            <a:ext cx="7044600" cy="71019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9.xml"/><Relationship Id="rId5" Type="http://schemas.openxmlformats.org/officeDocument/2006/relationships/image" Target="../media/image2.png"/><Relationship Id="rId4" Type="http://schemas.openxmlformats.org/officeDocument/2006/relationships/hyperlink" Target="http://www.opds.gba.gov.ar/"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9.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9.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9.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9.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9.xml"/><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53"/>
        <p:cNvGrpSpPr/>
        <p:nvPr/>
      </p:nvGrpSpPr>
      <p:grpSpPr>
        <a:xfrm>
          <a:off x="0" y="0"/>
          <a:ext cx="0" cy="0"/>
          <a:chOff x="0" y="0"/>
          <a:chExt cx="0" cy="0"/>
        </a:xfrm>
      </p:grpSpPr>
      <p:sp>
        <p:nvSpPr>
          <p:cNvPr id="54" name="Google Shape;54;p13"/>
          <p:cNvSpPr txBox="1"/>
          <p:nvPr/>
        </p:nvSpPr>
        <p:spPr>
          <a:xfrm>
            <a:off x="272250" y="2753700"/>
            <a:ext cx="7015500" cy="5184600"/>
          </a:xfrm>
          <a:prstGeom prst="rect">
            <a:avLst/>
          </a:prstGeom>
          <a:noFill/>
          <a:ln>
            <a:noFill/>
          </a:ln>
        </p:spPr>
        <p:txBody>
          <a:bodyPr spcFirstLastPara="1" wrap="square" lIns="91425" tIns="91425" rIns="91425" bIns="91425" anchor="ctr" anchorCtr="0">
            <a:noAutofit/>
          </a:bodyPr>
          <a:lstStyle/>
          <a:p>
            <a:r>
              <a:rPr lang="es-AR" sz="4300" b="1" dirty="0">
                <a:solidFill>
                  <a:schemeClr val="accent5"/>
                </a:solidFill>
                <a:latin typeface="Roboto Light" pitchFamily="2" charset="0"/>
                <a:ea typeface="Roboto Light" pitchFamily="2" charset="0"/>
                <a:cs typeface="Montserrat"/>
                <a:sym typeface="Montserrat"/>
              </a:rPr>
              <a:t>Sistema de registro </a:t>
            </a:r>
            <a:r>
              <a:rPr lang="es-AR" sz="4300" b="1" dirty="0" smtClean="0">
                <a:solidFill>
                  <a:schemeClr val="accent5"/>
                </a:solidFill>
                <a:latin typeface="Roboto Light" pitchFamily="2" charset="0"/>
                <a:ea typeface="Roboto Light" pitchFamily="2" charset="0"/>
                <a:cs typeface="Montserrat"/>
                <a:sym typeface="Montserrat"/>
              </a:rPr>
              <a:t>de Transferencias Bancarias</a:t>
            </a:r>
          </a:p>
          <a:p>
            <a:r>
              <a:rPr lang="es" sz="4300" b="1" dirty="0" smtClean="0">
                <a:solidFill>
                  <a:srgbClr val="666666"/>
                </a:solidFill>
                <a:latin typeface="Roboto Light" pitchFamily="2" charset="0"/>
                <a:ea typeface="Roboto Light" pitchFamily="2" charset="0"/>
                <a:cs typeface="Montserrat"/>
                <a:sym typeface="Montserrat"/>
              </a:rPr>
              <a:t>INSTRUCTIVO</a:t>
            </a:r>
          </a:p>
          <a:p>
            <a:pPr marL="0" lvl="0" indent="0" algn="l" rtl="0">
              <a:lnSpc>
                <a:spcPct val="115000"/>
              </a:lnSpc>
              <a:spcBef>
                <a:spcPts val="0"/>
              </a:spcBef>
              <a:spcAft>
                <a:spcPts val="0"/>
              </a:spcAft>
              <a:buNone/>
            </a:pPr>
            <a:r>
              <a:rPr lang="es-AR" sz="4300" b="1" dirty="0" smtClean="0">
                <a:solidFill>
                  <a:srgbClr val="666666"/>
                </a:solidFill>
                <a:latin typeface="Roboto Light" pitchFamily="2" charset="0"/>
                <a:ea typeface="Roboto Light" pitchFamily="2" charset="0"/>
                <a:cs typeface="Montserrat"/>
                <a:sym typeface="Montserrat"/>
              </a:rPr>
              <a:t>DE USO</a:t>
            </a:r>
            <a:endParaRPr sz="4300" b="1" dirty="0">
              <a:solidFill>
                <a:srgbClr val="666666"/>
              </a:solidFill>
              <a:latin typeface="Roboto Light" pitchFamily="2" charset="0"/>
              <a:ea typeface="Roboto Light" pitchFamily="2" charset="0"/>
              <a:cs typeface="Montserrat"/>
              <a:sym typeface="Montserrat"/>
            </a:endParaRPr>
          </a:p>
        </p:txBody>
      </p:sp>
      <p:grpSp>
        <p:nvGrpSpPr>
          <p:cNvPr id="55" name="Google Shape;55;p13"/>
          <p:cNvGrpSpPr/>
          <p:nvPr/>
        </p:nvGrpSpPr>
        <p:grpSpPr>
          <a:xfrm>
            <a:off x="0" y="-8000"/>
            <a:ext cx="7574700" cy="895563"/>
            <a:chOff x="0" y="-8000"/>
            <a:chExt cx="7574700" cy="895563"/>
          </a:xfrm>
        </p:grpSpPr>
        <p:sp>
          <p:nvSpPr>
            <p:cNvPr id="56" name="Google Shape;56;p13"/>
            <p:cNvSpPr/>
            <p:nvPr/>
          </p:nvSpPr>
          <p:spPr>
            <a:xfrm rot="10800000">
              <a:off x="3618600" y="706063"/>
              <a:ext cx="322800" cy="181500"/>
            </a:xfrm>
            <a:prstGeom prst="triangle">
              <a:avLst>
                <a:gd name="adj" fmla="val 50000"/>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13"/>
            <p:cNvSpPr/>
            <p:nvPr/>
          </p:nvSpPr>
          <p:spPr>
            <a:xfrm>
              <a:off x="0" y="-8000"/>
              <a:ext cx="7574700" cy="764400"/>
            </a:xfrm>
            <a:prstGeom prst="rect">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 name="Google Shape;58;p13"/>
          <p:cNvGrpSpPr/>
          <p:nvPr/>
        </p:nvGrpSpPr>
        <p:grpSpPr>
          <a:xfrm>
            <a:off x="0" y="9804900"/>
            <a:ext cx="7574700" cy="895500"/>
            <a:chOff x="0" y="9804900"/>
            <a:chExt cx="7574700" cy="895500"/>
          </a:xfrm>
        </p:grpSpPr>
        <p:sp>
          <p:nvSpPr>
            <p:cNvPr id="59" name="Google Shape;59;p13"/>
            <p:cNvSpPr/>
            <p:nvPr/>
          </p:nvSpPr>
          <p:spPr>
            <a:xfrm>
              <a:off x="0" y="9804900"/>
              <a:ext cx="7574700" cy="895500"/>
            </a:xfrm>
            <a:prstGeom prst="rect">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0" name="Google Shape;60;p13"/>
            <p:cNvPicPr preferRelativeResize="0"/>
            <p:nvPr/>
          </p:nvPicPr>
          <p:blipFill>
            <a:blip r:embed="rId3">
              <a:alphaModFix/>
            </a:blip>
            <a:stretch>
              <a:fillRect/>
            </a:stretch>
          </p:blipFill>
          <p:spPr>
            <a:xfrm>
              <a:off x="2110713" y="9836575"/>
              <a:ext cx="3338574" cy="834650"/>
            </a:xfrm>
            <a:prstGeom prst="rect">
              <a:avLst/>
            </a:prstGeom>
            <a:noFill/>
            <a:ln>
              <a:noFill/>
            </a:ln>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p:nvPr/>
        </p:nvSpPr>
        <p:spPr>
          <a:xfrm>
            <a:off x="0" y="220600"/>
            <a:ext cx="4662000" cy="414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
                <a:solidFill>
                  <a:srgbClr val="FFFFFF"/>
                </a:solidFill>
                <a:latin typeface="Montserrat"/>
                <a:ea typeface="Montserrat"/>
                <a:cs typeface="Montserrat"/>
                <a:sym typeface="Montserrat"/>
              </a:rPr>
              <a:t>INSTRUCTIVO</a:t>
            </a:r>
            <a:r>
              <a:rPr lang="es" b="1">
                <a:solidFill>
                  <a:srgbClr val="FFFFFF"/>
                </a:solidFill>
                <a:latin typeface="Montserrat"/>
                <a:ea typeface="Montserrat"/>
                <a:cs typeface="Montserrat"/>
                <a:sym typeface="Montserrat"/>
              </a:rPr>
              <a:t> - MIGRACIÓN A ZIMBRA</a:t>
            </a:r>
            <a:endParaRPr b="1">
              <a:solidFill>
                <a:srgbClr val="FFFFFF"/>
              </a:solidFill>
              <a:latin typeface="Montserrat"/>
              <a:ea typeface="Montserrat"/>
              <a:cs typeface="Montserrat"/>
              <a:sym typeface="Montserrat"/>
            </a:endParaRPr>
          </a:p>
        </p:txBody>
      </p:sp>
      <p:sp>
        <p:nvSpPr>
          <p:cNvPr id="66" name="Google Shape;66;p14"/>
          <p:cNvSpPr txBox="1"/>
          <p:nvPr/>
        </p:nvSpPr>
        <p:spPr>
          <a:xfrm>
            <a:off x="4800600" y="220600"/>
            <a:ext cx="2697900" cy="4143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s">
                <a:solidFill>
                  <a:srgbClr val="FFFFFF"/>
                </a:solidFill>
                <a:latin typeface="Montserrat"/>
                <a:ea typeface="Montserrat"/>
                <a:cs typeface="Montserrat"/>
                <a:sym typeface="Montserrat"/>
              </a:rPr>
              <a:t>Página</a:t>
            </a:r>
            <a:r>
              <a:rPr lang="es" b="1">
                <a:solidFill>
                  <a:srgbClr val="FFFFFF"/>
                </a:solidFill>
                <a:latin typeface="Montserrat"/>
                <a:ea typeface="Montserrat"/>
                <a:cs typeface="Montserrat"/>
                <a:sym typeface="Montserrat"/>
              </a:rPr>
              <a:t> 1 </a:t>
            </a:r>
            <a:endParaRPr b="1">
              <a:solidFill>
                <a:srgbClr val="FFFFFF"/>
              </a:solidFill>
              <a:latin typeface="Montserrat"/>
              <a:ea typeface="Montserrat"/>
              <a:cs typeface="Montserrat"/>
              <a:sym typeface="Montserrat"/>
            </a:endParaRPr>
          </a:p>
        </p:txBody>
      </p:sp>
      <p:grpSp>
        <p:nvGrpSpPr>
          <p:cNvPr id="2" name="Google Shape;67;p14"/>
          <p:cNvGrpSpPr/>
          <p:nvPr/>
        </p:nvGrpSpPr>
        <p:grpSpPr>
          <a:xfrm>
            <a:off x="0" y="9804900"/>
            <a:ext cx="7574700" cy="895500"/>
            <a:chOff x="0" y="9804900"/>
            <a:chExt cx="7574700" cy="895500"/>
          </a:xfrm>
        </p:grpSpPr>
        <p:sp>
          <p:nvSpPr>
            <p:cNvPr id="68" name="Google Shape;68;p14"/>
            <p:cNvSpPr/>
            <p:nvPr/>
          </p:nvSpPr>
          <p:spPr>
            <a:xfrm>
              <a:off x="0" y="9804900"/>
              <a:ext cx="7574700" cy="895500"/>
            </a:xfrm>
            <a:prstGeom prst="rect">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9" name="Google Shape;69;p14"/>
            <p:cNvPicPr preferRelativeResize="0"/>
            <p:nvPr/>
          </p:nvPicPr>
          <p:blipFill>
            <a:blip r:embed="rId3">
              <a:alphaModFix/>
            </a:blip>
            <a:stretch>
              <a:fillRect/>
            </a:stretch>
          </p:blipFill>
          <p:spPr>
            <a:xfrm>
              <a:off x="2110713" y="9836575"/>
              <a:ext cx="3338574" cy="834650"/>
            </a:xfrm>
            <a:prstGeom prst="rect">
              <a:avLst/>
            </a:prstGeom>
            <a:noFill/>
            <a:ln>
              <a:noFill/>
            </a:ln>
          </p:spPr>
        </p:pic>
      </p:grpSp>
      <p:sp>
        <p:nvSpPr>
          <p:cNvPr id="70" name="Google Shape;70;p14"/>
          <p:cNvSpPr txBox="1"/>
          <p:nvPr/>
        </p:nvSpPr>
        <p:spPr>
          <a:xfrm>
            <a:off x="578237" y="2378938"/>
            <a:ext cx="6403200" cy="970800"/>
          </a:xfrm>
          <a:prstGeom prst="rect">
            <a:avLst/>
          </a:prstGeom>
          <a:noFill/>
          <a:ln>
            <a:noFill/>
          </a:ln>
        </p:spPr>
        <p:txBody>
          <a:bodyPr spcFirstLastPara="1" wrap="square" lIns="91425" tIns="91425" rIns="91425" bIns="91425" anchor="ctr" anchorCtr="0">
            <a:noAutofit/>
          </a:bodyPr>
          <a:lstStyle/>
          <a:p>
            <a:pPr marL="0" lvl="0" indent="0" algn="just" rtl="0">
              <a:lnSpc>
                <a:spcPct val="115000"/>
              </a:lnSpc>
              <a:spcBef>
                <a:spcPts val="1200"/>
              </a:spcBef>
              <a:spcAft>
                <a:spcPts val="0"/>
              </a:spcAft>
              <a:buNone/>
            </a:pPr>
            <a:endParaRPr lang="es" b="1" dirty="0" smtClean="0">
              <a:solidFill>
                <a:srgbClr val="15B7C9"/>
              </a:solidFill>
              <a:latin typeface="Roboto Light" pitchFamily="2" charset="0"/>
              <a:ea typeface="Roboto Light" pitchFamily="2" charset="0"/>
              <a:cs typeface="Roboto"/>
              <a:sym typeface="Roboto"/>
            </a:endParaRPr>
          </a:p>
        </p:txBody>
      </p:sp>
      <p:sp>
        <p:nvSpPr>
          <p:cNvPr id="72" name="Google Shape;72;p14"/>
          <p:cNvSpPr/>
          <p:nvPr/>
        </p:nvSpPr>
        <p:spPr>
          <a:xfrm>
            <a:off x="-15025" y="0"/>
            <a:ext cx="7574700" cy="764400"/>
          </a:xfrm>
          <a:prstGeom prst="rect">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4"/>
          <p:cNvSpPr txBox="1"/>
          <p:nvPr/>
        </p:nvSpPr>
        <p:spPr>
          <a:xfrm>
            <a:off x="0" y="220600"/>
            <a:ext cx="5718412" cy="414300"/>
          </a:xfrm>
          <a:prstGeom prst="rect">
            <a:avLst/>
          </a:prstGeom>
          <a:noFill/>
          <a:ln>
            <a:noFill/>
          </a:ln>
        </p:spPr>
        <p:txBody>
          <a:bodyPr spcFirstLastPara="1" wrap="square" lIns="91425" tIns="91425" rIns="91425" bIns="91425" anchor="t" anchorCtr="0">
            <a:noAutofit/>
          </a:bodyPr>
          <a:lstStyle/>
          <a:p>
            <a:r>
              <a:rPr lang="es-ES" dirty="0" smtClean="0">
                <a:solidFill>
                  <a:srgbClr val="FFFFFF"/>
                </a:solidFill>
                <a:latin typeface="Montserrat"/>
                <a:ea typeface="Montserrat"/>
                <a:cs typeface="Montserrat"/>
                <a:sym typeface="Montserrat"/>
              </a:rPr>
              <a:t>INSTRUCTIVO – </a:t>
            </a:r>
            <a:r>
              <a:rPr lang="es-AR" dirty="0" smtClean="0">
                <a:solidFill>
                  <a:srgbClr val="FFFFFF"/>
                </a:solidFill>
                <a:latin typeface="Montserrat"/>
                <a:ea typeface="Montserrat"/>
                <a:cs typeface="Montserrat"/>
                <a:sym typeface="Montserrat"/>
              </a:rPr>
              <a:t>Registro de Transferencias Bancarias</a:t>
            </a:r>
            <a:endParaRPr lang="es-AR" dirty="0" smtClean="0">
              <a:solidFill>
                <a:schemeClr val="bg1"/>
              </a:solidFill>
              <a:latin typeface="Montserrat"/>
              <a:ea typeface="Montserrat"/>
              <a:cs typeface="Montserrat"/>
              <a:sym typeface="Montserrat"/>
            </a:endParaRPr>
          </a:p>
        </p:txBody>
      </p:sp>
      <p:sp>
        <p:nvSpPr>
          <p:cNvPr id="82" name="Google Shape;82;p14"/>
          <p:cNvSpPr/>
          <p:nvPr/>
        </p:nvSpPr>
        <p:spPr>
          <a:xfrm rot="10800000">
            <a:off x="6895200" y="706063"/>
            <a:ext cx="322800" cy="181500"/>
          </a:xfrm>
          <a:prstGeom prst="triangle">
            <a:avLst>
              <a:gd name="adj" fmla="val 50000"/>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16 Rectángulo"/>
          <p:cNvSpPr/>
          <p:nvPr/>
        </p:nvSpPr>
        <p:spPr>
          <a:xfrm>
            <a:off x="2960543" y="1328909"/>
            <a:ext cx="1638590" cy="707886"/>
          </a:xfrm>
          <a:prstGeom prst="rect">
            <a:avLst/>
          </a:prstGeom>
        </p:spPr>
        <p:txBody>
          <a:bodyPr wrap="none">
            <a:spAutoFit/>
          </a:bodyPr>
          <a:lstStyle/>
          <a:p>
            <a:r>
              <a:rPr lang="es-AR" sz="4000" dirty="0" smtClean="0">
                <a:latin typeface="Roboto Light" pitchFamily="2" charset="0"/>
                <a:ea typeface="Roboto Light" pitchFamily="2" charset="0"/>
              </a:rPr>
              <a:t>INICIO</a:t>
            </a:r>
            <a:endParaRPr lang="es-ES" sz="4000" dirty="0">
              <a:latin typeface="Roboto Light" pitchFamily="2" charset="0"/>
              <a:ea typeface="Roboto Light" pitchFamily="2" charset="0"/>
            </a:endParaRPr>
          </a:p>
        </p:txBody>
      </p:sp>
      <p:cxnSp>
        <p:nvCxnSpPr>
          <p:cNvPr id="18" name="Google Shape;77;p14"/>
          <p:cNvCxnSpPr/>
          <p:nvPr/>
        </p:nvCxnSpPr>
        <p:spPr>
          <a:xfrm rot="10800000" flipH="1">
            <a:off x="363738" y="2121319"/>
            <a:ext cx="6832200" cy="1500"/>
          </a:xfrm>
          <a:prstGeom prst="straightConnector1">
            <a:avLst/>
          </a:prstGeom>
          <a:noFill/>
          <a:ln w="19050" cap="flat" cmpd="sng">
            <a:solidFill>
              <a:srgbClr val="434343"/>
            </a:solidFill>
            <a:prstDash val="solid"/>
            <a:round/>
            <a:headEnd type="none" w="med" len="med"/>
            <a:tailEnd type="none" w="med" len="med"/>
          </a:ln>
        </p:spPr>
      </p:cxnSp>
      <p:sp>
        <p:nvSpPr>
          <p:cNvPr id="26626" name="AutoShape 2" descr="https://mail.opds.gba.gov.ar/service/home/~/?auth=co&amp;loc=es&amp;id=599&amp;part=2"/>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21" name="20 CuadroTexto"/>
          <p:cNvSpPr txBox="1"/>
          <p:nvPr/>
        </p:nvSpPr>
        <p:spPr>
          <a:xfrm>
            <a:off x="714375" y="2619375"/>
            <a:ext cx="6419850" cy="307777"/>
          </a:xfrm>
          <a:prstGeom prst="rect">
            <a:avLst/>
          </a:prstGeom>
          <a:noFill/>
        </p:spPr>
        <p:txBody>
          <a:bodyPr wrap="square" rtlCol="0">
            <a:spAutoFit/>
          </a:bodyPr>
          <a:lstStyle/>
          <a:p>
            <a:r>
              <a:rPr lang="es-AR" dirty="0" smtClean="0">
                <a:latin typeface="Roboto Light" pitchFamily="2" charset="0"/>
                <a:ea typeface="Roboto Light" pitchFamily="2" charset="0"/>
              </a:rPr>
              <a:t>:  </a:t>
            </a:r>
            <a:endParaRPr lang="es-ES" dirty="0" smtClean="0">
              <a:latin typeface="Roboto Light" pitchFamily="2" charset="0"/>
              <a:ea typeface="Roboto Light" pitchFamily="2" charset="0"/>
            </a:endParaRPr>
          </a:p>
        </p:txBody>
      </p:sp>
      <p:sp>
        <p:nvSpPr>
          <p:cNvPr id="22" name="21 CuadroTexto"/>
          <p:cNvSpPr txBox="1"/>
          <p:nvPr/>
        </p:nvSpPr>
        <p:spPr>
          <a:xfrm>
            <a:off x="562589" y="2309883"/>
            <a:ext cx="6616133" cy="954107"/>
          </a:xfrm>
          <a:prstGeom prst="rect">
            <a:avLst/>
          </a:prstGeom>
          <a:noFill/>
        </p:spPr>
        <p:txBody>
          <a:bodyPr wrap="square" rtlCol="0">
            <a:spAutoFit/>
          </a:bodyPr>
          <a:lstStyle/>
          <a:p>
            <a:pPr algn="ctr"/>
            <a:endParaRPr lang="es-MX" dirty="0" smtClean="0"/>
          </a:p>
          <a:p>
            <a:pPr algn="ctr"/>
            <a:r>
              <a:rPr lang="es-MX" dirty="0" smtClean="0"/>
              <a:t> </a:t>
            </a:r>
            <a:endParaRPr lang="es-ES" dirty="0" smtClean="0">
              <a:latin typeface="Roboto Light" pitchFamily="2" charset="0"/>
              <a:ea typeface="Roboto Light" pitchFamily="2" charset="0"/>
            </a:endParaRPr>
          </a:p>
          <a:p>
            <a:pPr algn="ctr"/>
            <a:endParaRPr lang="es-AR" dirty="0" smtClean="0">
              <a:latin typeface="Roboto Light" pitchFamily="2" charset="0"/>
              <a:ea typeface="Roboto Light" pitchFamily="2" charset="0"/>
            </a:endParaRPr>
          </a:p>
          <a:p>
            <a:pPr algn="ctr"/>
            <a:endParaRPr lang="es-ES" dirty="0" smtClean="0">
              <a:latin typeface="Roboto Light" pitchFamily="2" charset="0"/>
              <a:ea typeface="Roboto Light" pitchFamily="2" charset="0"/>
            </a:endParaRPr>
          </a:p>
        </p:txBody>
      </p:sp>
      <p:sp>
        <p:nvSpPr>
          <p:cNvPr id="23" name="22 Rectángulo"/>
          <p:cNvSpPr/>
          <p:nvPr/>
        </p:nvSpPr>
        <p:spPr>
          <a:xfrm>
            <a:off x="714375" y="3492688"/>
            <a:ext cx="6086475" cy="3048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tx1"/>
                </a:solidFill>
                <a:latin typeface="Roboto Light" pitchFamily="2" charset="0"/>
                <a:ea typeface="Roboto Light" pitchFamily="2" charset="0"/>
              </a:rPr>
              <a:t>¿Cómo ingresar?</a:t>
            </a:r>
            <a:endParaRPr lang="es-ES" dirty="0">
              <a:solidFill>
                <a:schemeClr val="tx1"/>
              </a:solidFill>
            </a:endParaRPr>
          </a:p>
        </p:txBody>
      </p:sp>
      <p:sp>
        <p:nvSpPr>
          <p:cNvPr id="19" name="18 Rectángulo"/>
          <p:cNvSpPr/>
          <p:nvPr/>
        </p:nvSpPr>
        <p:spPr>
          <a:xfrm>
            <a:off x="714375" y="4084005"/>
            <a:ext cx="4124847" cy="4401205"/>
          </a:xfrm>
          <a:prstGeom prst="rect">
            <a:avLst/>
          </a:prstGeom>
        </p:spPr>
        <p:txBody>
          <a:bodyPr wrap="none">
            <a:spAutoFit/>
          </a:bodyPr>
          <a:lstStyle/>
          <a:p>
            <a:pPr>
              <a:buFont typeface="Wingdings" pitchFamily="2" charset="2"/>
              <a:buChar char="Ø"/>
            </a:pPr>
            <a:r>
              <a:rPr lang="es-MX" dirty="0" smtClean="0">
                <a:latin typeface="Roboto Light" pitchFamily="2" charset="0"/>
                <a:ea typeface="Roboto Light" pitchFamily="2" charset="0"/>
              </a:rPr>
              <a:t>  Se deberá ingresar a </a:t>
            </a:r>
            <a:r>
              <a:rPr lang="es-ES" dirty="0" smtClean="0">
                <a:solidFill>
                  <a:schemeClr val="accent5">
                    <a:lumMod val="75000"/>
                  </a:schemeClr>
                </a:solidFill>
                <a:hlinkClick r:id="rId4"/>
              </a:rPr>
              <a:t>www.opds.gba.gov.ar</a:t>
            </a:r>
            <a:endParaRPr lang="es-ES" dirty="0" smtClean="0">
              <a:solidFill>
                <a:schemeClr val="accent5">
                  <a:lumMod val="75000"/>
                </a:schemeClr>
              </a:solidFill>
            </a:endParaRPr>
          </a:p>
          <a:p>
            <a:endParaRPr lang="es-ES" dirty="0" smtClean="0">
              <a:solidFill>
                <a:schemeClr val="accent5">
                  <a:lumMod val="75000"/>
                </a:schemeClr>
              </a:solidFill>
            </a:endParaRPr>
          </a:p>
          <a:p>
            <a:pPr>
              <a:buFont typeface="Wingdings" pitchFamily="2" charset="2"/>
              <a:buChar char="Ø"/>
            </a:pPr>
            <a:r>
              <a:rPr lang="es-AR" dirty="0" smtClean="0">
                <a:latin typeface="Roboto Light" pitchFamily="2" charset="0"/>
                <a:ea typeface="Roboto Light" pitchFamily="2" charset="0"/>
              </a:rPr>
              <a:t>  Dirigirse a Acceso a Sistemas/Instructivos</a:t>
            </a:r>
          </a:p>
          <a:p>
            <a:endParaRPr lang="es-AR" dirty="0" smtClean="0">
              <a:latin typeface="Roboto Light" pitchFamily="2" charset="0"/>
              <a:ea typeface="Roboto Light" pitchFamily="2" charset="0"/>
            </a:endParaRPr>
          </a:p>
          <a:p>
            <a:pPr>
              <a:buFont typeface="Wingdings" pitchFamily="2" charset="2"/>
              <a:buChar char="Ø"/>
            </a:pPr>
            <a:endParaRPr lang="es-AR" dirty="0" smtClean="0">
              <a:latin typeface="Roboto Light" pitchFamily="2" charset="0"/>
              <a:ea typeface="Roboto Light" pitchFamily="2" charset="0"/>
            </a:endParaRPr>
          </a:p>
          <a:p>
            <a:pPr>
              <a:buFont typeface="Wingdings" pitchFamily="2" charset="2"/>
              <a:buChar char="Ø"/>
            </a:pPr>
            <a:endParaRPr lang="es-AR" dirty="0" smtClean="0">
              <a:latin typeface="Roboto Light" pitchFamily="2" charset="0"/>
              <a:ea typeface="Roboto Light" pitchFamily="2" charset="0"/>
            </a:endParaRPr>
          </a:p>
          <a:p>
            <a:pPr>
              <a:buFont typeface="Wingdings" pitchFamily="2" charset="2"/>
              <a:buChar char="Ø"/>
            </a:pPr>
            <a:endParaRPr lang="es-AR" dirty="0" smtClean="0">
              <a:latin typeface="Roboto Light" pitchFamily="2" charset="0"/>
              <a:ea typeface="Roboto Light" pitchFamily="2" charset="0"/>
            </a:endParaRPr>
          </a:p>
          <a:p>
            <a:pPr>
              <a:buFont typeface="Wingdings" pitchFamily="2" charset="2"/>
              <a:buChar char="Ø"/>
            </a:pPr>
            <a:endParaRPr lang="es-AR" dirty="0" smtClean="0">
              <a:latin typeface="Roboto Light" pitchFamily="2" charset="0"/>
              <a:ea typeface="Roboto Light" pitchFamily="2" charset="0"/>
            </a:endParaRPr>
          </a:p>
          <a:p>
            <a:pPr>
              <a:buFont typeface="Wingdings" pitchFamily="2" charset="2"/>
              <a:buChar char="Ø"/>
            </a:pPr>
            <a:endParaRPr lang="es-AR" dirty="0" smtClean="0">
              <a:latin typeface="Roboto Light" pitchFamily="2" charset="0"/>
              <a:ea typeface="Roboto Light" pitchFamily="2" charset="0"/>
            </a:endParaRPr>
          </a:p>
          <a:p>
            <a:pPr>
              <a:buFont typeface="Wingdings" pitchFamily="2" charset="2"/>
              <a:buChar char="Ø"/>
            </a:pPr>
            <a:endParaRPr lang="es-AR" dirty="0" smtClean="0">
              <a:latin typeface="Roboto Light" pitchFamily="2" charset="0"/>
              <a:ea typeface="Roboto Light" pitchFamily="2" charset="0"/>
            </a:endParaRPr>
          </a:p>
          <a:p>
            <a:pPr>
              <a:buFont typeface="Wingdings" pitchFamily="2" charset="2"/>
              <a:buChar char="Ø"/>
            </a:pPr>
            <a:endParaRPr lang="es-AR" dirty="0" smtClean="0">
              <a:latin typeface="Roboto Light" pitchFamily="2" charset="0"/>
              <a:ea typeface="Roboto Light" pitchFamily="2" charset="0"/>
            </a:endParaRPr>
          </a:p>
          <a:p>
            <a:pPr>
              <a:buFont typeface="Wingdings" pitchFamily="2" charset="2"/>
              <a:buChar char="Ø"/>
            </a:pPr>
            <a:endParaRPr lang="es-AR" dirty="0" smtClean="0">
              <a:latin typeface="Roboto Light" pitchFamily="2" charset="0"/>
              <a:ea typeface="Roboto Light" pitchFamily="2" charset="0"/>
            </a:endParaRPr>
          </a:p>
          <a:p>
            <a:pPr>
              <a:buFont typeface="Wingdings" pitchFamily="2" charset="2"/>
              <a:buChar char="Ø"/>
            </a:pPr>
            <a:endParaRPr lang="es-AR" dirty="0" smtClean="0">
              <a:latin typeface="Roboto Light" pitchFamily="2" charset="0"/>
              <a:ea typeface="Roboto Light" pitchFamily="2" charset="0"/>
            </a:endParaRPr>
          </a:p>
          <a:p>
            <a:endParaRPr lang="es-AR" dirty="0" smtClean="0">
              <a:latin typeface="Roboto Light" pitchFamily="2" charset="0"/>
              <a:ea typeface="Roboto Light" pitchFamily="2" charset="0"/>
            </a:endParaRPr>
          </a:p>
          <a:p>
            <a:endParaRPr lang="es-AR" dirty="0" smtClean="0">
              <a:latin typeface="Roboto Light" pitchFamily="2" charset="0"/>
              <a:ea typeface="Roboto Light" pitchFamily="2" charset="0"/>
            </a:endParaRPr>
          </a:p>
          <a:p>
            <a:endParaRPr lang="es-AR" dirty="0" smtClean="0">
              <a:latin typeface="Roboto Light" pitchFamily="2" charset="0"/>
              <a:ea typeface="Roboto Light" pitchFamily="2" charset="0"/>
            </a:endParaRPr>
          </a:p>
          <a:p>
            <a:endParaRPr lang="es-AR" dirty="0" smtClean="0">
              <a:latin typeface="Roboto Light" pitchFamily="2" charset="0"/>
              <a:ea typeface="Roboto Light" pitchFamily="2" charset="0"/>
            </a:endParaRPr>
          </a:p>
          <a:p>
            <a:endParaRPr lang="es-ES" dirty="0" smtClean="0">
              <a:solidFill>
                <a:schemeClr val="accent5">
                  <a:lumMod val="75000"/>
                </a:schemeClr>
              </a:solidFill>
            </a:endParaRPr>
          </a:p>
          <a:p>
            <a:pPr>
              <a:buFont typeface="Wingdings" pitchFamily="2" charset="2"/>
              <a:buChar char="Ø"/>
            </a:pPr>
            <a:r>
              <a:rPr lang="es-AR" b="1" dirty="0" smtClean="0">
                <a:solidFill>
                  <a:schemeClr val="accent5">
                    <a:lumMod val="75000"/>
                  </a:schemeClr>
                </a:solidFill>
                <a:latin typeface="Roboto Light" pitchFamily="2" charset="0"/>
                <a:ea typeface="Roboto Light" pitchFamily="2" charset="0"/>
                <a:sym typeface="Roboto Light"/>
              </a:rPr>
              <a:t> </a:t>
            </a:r>
            <a:r>
              <a:rPr lang="es-AR" dirty="0" smtClean="0">
                <a:latin typeface="Roboto Light" pitchFamily="2" charset="0"/>
                <a:ea typeface="Roboto Light" pitchFamily="2" charset="0"/>
                <a:sym typeface="Roboto Light"/>
              </a:rPr>
              <a:t>Cliquear en </a:t>
            </a:r>
            <a:r>
              <a:rPr lang="es-AR" dirty="0" smtClean="0">
                <a:solidFill>
                  <a:schemeClr val="accent5">
                    <a:lumMod val="75000"/>
                  </a:schemeClr>
                </a:solidFill>
                <a:latin typeface="Roboto Light" pitchFamily="2" charset="0"/>
                <a:ea typeface="Roboto Light" pitchFamily="2" charset="0"/>
                <a:sym typeface="Roboto Light"/>
              </a:rPr>
              <a:t>“Sistema de Declaraciones Juradas”</a:t>
            </a:r>
          </a:p>
          <a:p>
            <a:endParaRPr lang="es-AR" dirty="0" smtClean="0">
              <a:latin typeface="Roboto Light" pitchFamily="2" charset="0"/>
              <a:ea typeface="Roboto Light" pitchFamily="2" charset="0"/>
              <a:sym typeface="Roboto Light"/>
            </a:endParaRPr>
          </a:p>
        </p:txBody>
      </p:sp>
      <p:sp>
        <p:nvSpPr>
          <p:cNvPr id="20" name="Google Shape;73;p14"/>
          <p:cNvSpPr txBox="1"/>
          <p:nvPr/>
        </p:nvSpPr>
        <p:spPr>
          <a:xfrm>
            <a:off x="4807183" y="236523"/>
            <a:ext cx="2697900" cy="4143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s" dirty="0">
                <a:solidFill>
                  <a:srgbClr val="FFFFFF"/>
                </a:solidFill>
                <a:latin typeface="Montserrat"/>
                <a:ea typeface="Montserrat"/>
                <a:cs typeface="Montserrat"/>
                <a:sym typeface="Montserrat"/>
              </a:rPr>
              <a:t>Página</a:t>
            </a:r>
            <a:r>
              <a:rPr lang="es" b="1" dirty="0">
                <a:solidFill>
                  <a:srgbClr val="FFFFFF"/>
                </a:solidFill>
                <a:latin typeface="Montserrat"/>
                <a:ea typeface="Montserrat"/>
                <a:cs typeface="Montserrat"/>
                <a:sym typeface="Montserrat"/>
              </a:rPr>
              <a:t> </a:t>
            </a:r>
            <a:r>
              <a:rPr lang="es" b="1" dirty="0" smtClean="0">
                <a:solidFill>
                  <a:srgbClr val="FFFFFF"/>
                </a:solidFill>
                <a:latin typeface="Montserrat"/>
                <a:ea typeface="Montserrat"/>
                <a:cs typeface="Montserrat"/>
                <a:sym typeface="Montserrat"/>
              </a:rPr>
              <a:t>1 </a:t>
            </a:r>
            <a:endParaRPr b="1" dirty="0">
              <a:solidFill>
                <a:srgbClr val="FFFFFF"/>
              </a:solidFill>
              <a:latin typeface="Montserrat"/>
              <a:ea typeface="Montserrat"/>
              <a:cs typeface="Montserrat"/>
              <a:sym typeface="Montserrat"/>
            </a:endParaRPr>
          </a:p>
        </p:txBody>
      </p:sp>
      <p:grpSp>
        <p:nvGrpSpPr>
          <p:cNvPr id="28" name="27 Grupo"/>
          <p:cNvGrpSpPr/>
          <p:nvPr/>
        </p:nvGrpSpPr>
        <p:grpSpPr>
          <a:xfrm>
            <a:off x="2803949" y="4972531"/>
            <a:ext cx="1951775" cy="2761825"/>
            <a:chOff x="2793317" y="4082902"/>
            <a:chExt cx="1951775" cy="2761825"/>
          </a:xfrm>
        </p:grpSpPr>
        <p:pic>
          <p:nvPicPr>
            <p:cNvPr id="1027" name="Picture 3"/>
            <p:cNvPicPr>
              <a:picLocks noChangeAspect="1" noChangeArrowheads="1"/>
            </p:cNvPicPr>
            <p:nvPr/>
          </p:nvPicPr>
          <p:blipFill>
            <a:blip r:embed="rId5"/>
            <a:srcRect/>
            <a:stretch>
              <a:fillRect/>
            </a:stretch>
          </p:blipFill>
          <p:spPr bwMode="auto">
            <a:xfrm>
              <a:off x="2793317" y="4082902"/>
              <a:ext cx="1951775" cy="2761825"/>
            </a:xfrm>
            <a:prstGeom prst="rect">
              <a:avLst/>
            </a:prstGeom>
            <a:noFill/>
            <a:ln w="9525">
              <a:noFill/>
              <a:miter lim="800000"/>
              <a:headEnd/>
              <a:tailEnd/>
            </a:ln>
            <a:effectLst/>
          </p:spPr>
        </p:pic>
        <p:sp>
          <p:nvSpPr>
            <p:cNvPr id="24" name="23 Rectángulo redondeado"/>
            <p:cNvSpPr/>
            <p:nvPr/>
          </p:nvSpPr>
          <p:spPr>
            <a:xfrm>
              <a:off x="2817629" y="6121400"/>
              <a:ext cx="1905000" cy="355600"/>
            </a:xfrm>
            <a:prstGeom prst="roundRect">
              <a:avLst/>
            </a:prstGeom>
            <a:noFill/>
            <a:ln w="57150"/>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ES"/>
            </a:p>
          </p:txBody>
        </p:sp>
      </p:grpSp>
      <p:sp>
        <p:nvSpPr>
          <p:cNvPr id="3" name="CuadroTexto 2"/>
          <p:cNvSpPr txBox="1"/>
          <p:nvPr/>
        </p:nvSpPr>
        <p:spPr>
          <a:xfrm>
            <a:off x="477025" y="2316444"/>
            <a:ext cx="6657200" cy="954107"/>
          </a:xfrm>
          <a:prstGeom prst="rect">
            <a:avLst/>
          </a:prstGeom>
          <a:noFill/>
        </p:spPr>
        <p:txBody>
          <a:bodyPr wrap="square" rtlCol="0">
            <a:spAutoFit/>
          </a:bodyPr>
          <a:lstStyle/>
          <a:p>
            <a:r>
              <a:rPr lang="es-ES" dirty="0">
                <a:latin typeface="Roboto Light" pitchFamily="2" charset="0"/>
                <a:ea typeface="Roboto Light" pitchFamily="2" charset="0"/>
              </a:rPr>
              <a:t>Desde el sistema de Declaraciones Juradas del OPDS se podrá informar las transferencias bancarias realizadas y asociarles los boletos que se desean pagar con las mismas.</a:t>
            </a:r>
            <a:endParaRPr lang="es-AR" dirty="0">
              <a:latin typeface="Roboto Light" pitchFamily="2" charset="0"/>
              <a:ea typeface="Roboto Light" pitchFamily="2" charset="0"/>
            </a:endParaRPr>
          </a:p>
          <a:p>
            <a:endParaRPr lang="es-AR" dirty="0">
              <a:latin typeface="Roboto Light" pitchFamily="2" charset="0"/>
              <a:ea typeface="Roboto Light" pitchFamily="2"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p:nvPr/>
        </p:nvSpPr>
        <p:spPr>
          <a:xfrm>
            <a:off x="0" y="220600"/>
            <a:ext cx="4662000" cy="414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
                <a:solidFill>
                  <a:srgbClr val="FFFFFF"/>
                </a:solidFill>
                <a:latin typeface="Montserrat"/>
                <a:ea typeface="Montserrat"/>
                <a:cs typeface="Montserrat"/>
                <a:sym typeface="Montserrat"/>
              </a:rPr>
              <a:t>INSTRUCTIVO</a:t>
            </a:r>
            <a:r>
              <a:rPr lang="es" b="1">
                <a:solidFill>
                  <a:srgbClr val="FFFFFF"/>
                </a:solidFill>
                <a:latin typeface="Montserrat"/>
                <a:ea typeface="Montserrat"/>
                <a:cs typeface="Montserrat"/>
                <a:sym typeface="Montserrat"/>
              </a:rPr>
              <a:t> - MIGRACIÓN A ZIMBRA</a:t>
            </a:r>
            <a:endParaRPr b="1">
              <a:solidFill>
                <a:srgbClr val="FFFFFF"/>
              </a:solidFill>
              <a:latin typeface="Montserrat"/>
              <a:ea typeface="Montserrat"/>
              <a:cs typeface="Montserrat"/>
              <a:sym typeface="Montserrat"/>
            </a:endParaRPr>
          </a:p>
        </p:txBody>
      </p:sp>
      <p:sp>
        <p:nvSpPr>
          <p:cNvPr id="66" name="Google Shape;66;p14"/>
          <p:cNvSpPr txBox="1"/>
          <p:nvPr/>
        </p:nvSpPr>
        <p:spPr>
          <a:xfrm>
            <a:off x="4800600" y="220600"/>
            <a:ext cx="2697900" cy="4143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s">
                <a:solidFill>
                  <a:srgbClr val="FFFFFF"/>
                </a:solidFill>
                <a:latin typeface="Montserrat"/>
                <a:ea typeface="Montserrat"/>
                <a:cs typeface="Montserrat"/>
                <a:sym typeface="Montserrat"/>
              </a:rPr>
              <a:t>Página</a:t>
            </a:r>
            <a:r>
              <a:rPr lang="es" b="1">
                <a:solidFill>
                  <a:srgbClr val="FFFFFF"/>
                </a:solidFill>
                <a:latin typeface="Montserrat"/>
                <a:ea typeface="Montserrat"/>
                <a:cs typeface="Montserrat"/>
                <a:sym typeface="Montserrat"/>
              </a:rPr>
              <a:t> 1 </a:t>
            </a:r>
            <a:endParaRPr b="1">
              <a:solidFill>
                <a:srgbClr val="FFFFFF"/>
              </a:solidFill>
              <a:latin typeface="Montserrat"/>
              <a:ea typeface="Montserrat"/>
              <a:cs typeface="Montserrat"/>
              <a:sym typeface="Montserrat"/>
            </a:endParaRPr>
          </a:p>
        </p:txBody>
      </p:sp>
      <p:grpSp>
        <p:nvGrpSpPr>
          <p:cNvPr id="2" name="Google Shape;67;p14"/>
          <p:cNvGrpSpPr/>
          <p:nvPr/>
        </p:nvGrpSpPr>
        <p:grpSpPr>
          <a:xfrm>
            <a:off x="0" y="9804900"/>
            <a:ext cx="7574700" cy="895500"/>
            <a:chOff x="0" y="9804900"/>
            <a:chExt cx="7574700" cy="895500"/>
          </a:xfrm>
        </p:grpSpPr>
        <p:sp>
          <p:nvSpPr>
            <p:cNvPr id="68" name="Google Shape;68;p14"/>
            <p:cNvSpPr/>
            <p:nvPr/>
          </p:nvSpPr>
          <p:spPr>
            <a:xfrm>
              <a:off x="0" y="9804900"/>
              <a:ext cx="7574700" cy="895500"/>
            </a:xfrm>
            <a:prstGeom prst="rect">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9" name="Google Shape;69;p14"/>
            <p:cNvPicPr preferRelativeResize="0"/>
            <p:nvPr/>
          </p:nvPicPr>
          <p:blipFill>
            <a:blip r:embed="rId3">
              <a:alphaModFix/>
            </a:blip>
            <a:stretch>
              <a:fillRect/>
            </a:stretch>
          </p:blipFill>
          <p:spPr>
            <a:xfrm>
              <a:off x="2110713" y="9836575"/>
              <a:ext cx="3338574" cy="834650"/>
            </a:xfrm>
            <a:prstGeom prst="rect">
              <a:avLst/>
            </a:prstGeom>
            <a:noFill/>
            <a:ln>
              <a:noFill/>
            </a:ln>
          </p:spPr>
        </p:pic>
      </p:grpSp>
      <p:sp>
        <p:nvSpPr>
          <p:cNvPr id="70" name="Google Shape;70;p14"/>
          <p:cNvSpPr txBox="1"/>
          <p:nvPr/>
        </p:nvSpPr>
        <p:spPr>
          <a:xfrm>
            <a:off x="567606" y="1594098"/>
            <a:ext cx="6403200" cy="970800"/>
          </a:xfrm>
          <a:prstGeom prst="rect">
            <a:avLst/>
          </a:prstGeom>
          <a:noFill/>
          <a:ln>
            <a:noFill/>
          </a:ln>
        </p:spPr>
        <p:txBody>
          <a:bodyPr spcFirstLastPara="1" wrap="square" lIns="91425" tIns="91425" rIns="91425" bIns="91425" anchor="ctr" anchorCtr="0">
            <a:noAutofit/>
          </a:bodyPr>
          <a:lstStyle/>
          <a:p>
            <a:pPr marL="0" lvl="0" indent="0" algn="just" rtl="0">
              <a:lnSpc>
                <a:spcPct val="115000"/>
              </a:lnSpc>
              <a:spcBef>
                <a:spcPts val="1200"/>
              </a:spcBef>
              <a:spcAft>
                <a:spcPts val="0"/>
              </a:spcAft>
              <a:buNone/>
            </a:pPr>
            <a:r>
              <a:rPr lang="es" dirty="0">
                <a:solidFill>
                  <a:srgbClr val="434343"/>
                </a:solidFill>
                <a:latin typeface="Roboto Light"/>
                <a:ea typeface="Roboto Light"/>
                <a:cs typeface="Roboto Light"/>
                <a:sym typeface="Roboto Light"/>
              </a:rPr>
              <a:t>Para comenzar </a:t>
            </a:r>
            <a:r>
              <a:rPr lang="es" dirty="0" smtClean="0">
                <a:solidFill>
                  <a:srgbClr val="434343"/>
                </a:solidFill>
                <a:latin typeface="Roboto Light"/>
                <a:ea typeface="Roboto Light"/>
                <a:cs typeface="Roboto Light"/>
                <a:sym typeface="Roboto Light"/>
              </a:rPr>
              <a:t>se deberá ingresar con:</a:t>
            </a:r>
          </a:p>
          <a:p>
            <a:pPr marL="457200" lvl="0" indent="-304800" algn="just">
              <a:lnSpc>
                <a:spcPct val="115000"/>
              </a:lnSpc>
              <a:spcBef>
                <a:spcPts val="1200"/>
              </a:spcBef>
              <a:buClr>
                <a:srgbClr val="434343"/>
              </a:buClr>
              <a:buSzPts val="1200"/>
              <a:buFont typeface="Roboto Light"/>
              <a:buChar char="●"/>
            </a:pPr>
            <a:r>
              <a:rPr lang="es" b="1" dirty="0" smtClean="0">
                <a:solidFill>
                  <a:schemeClr val="accent5"/>
                </a:solidFill>
                <a:latin typeface="Roboto Light" pitchFamily="2" charset="0"/>
                <a:ea typeface="Roboto Light" pitchFamily="2" charset="0"/>
                <a:cs typeface="Roboto"/>
                <a:sym typeface="Roboto"/>
              </a:rPr>
              <a:t>Usuario</a:t>
            </a:r>
            <a:endParaRPr lang="es" dirty="0" smtClean="0">
              <a:solidFill>
                <a:schemeClr val="accent5"/>
              </a:solidFill>
              <a:latin typeface="Roboto Light" pitchFamily="2" charset="0"/>
              <a:ea typeface="Roboto Light" pitchFamily="2" charset="0"/>
              <a:cs typeface="Roboto"/>
              <a:sym typeface="Roboto"/>
            </a:endParaRPr>
          </a:p>
          <a:p>
            <a:pPr marL="457200" lvl="0" indent="-304800" algn="just">
              <a:lnSpc>
                <a:spcPct val="115000"/>
              </a:lnSpc>
              <a:spcBef>
                <a:spcPts val="1200"/>
              </a:spcBef>
              <a:buClr>
                <a:srgbClr val="434343"/>
              </a:buClr>
              <a:buSzPts val="1200"/>
              <a:buFont typeface="Roboto Light"/>
              <a:buChar char="●"/>
            </a:pPr>
            <a:r>
              <a:rPr lang="es" b="1" dirty="0" smtClean="0">
                <a:solidFill>
                  <a:schemeClr val="accent5"/>
                </a:solidFill>
                <a:latin typeface="Roboto Light" pitchFamily="2" charset="0"/>
                <a:ea typeface="Roboto Light" pitchFamily="2" charset="0"/>
                <a:cs typeface="Roboto"/>
                <a:sym typeface="Roboto"/>
              </a:rPr>
              <a:t>Clave</a:t>
            </a:r>
          </a:p>
        </p:txBody>
      </p:sp>
      <p:sp>
        <p:nvSpPr>
          <p:cNvPr id="72" name="Google Shape;72;p14"/>
          <p:cNvSpPr/>
          <p:nvPr/>
        </p:nvSpPr>
        <p:spPr>
          <a:xfrm>
            <a:off x="0" y="-8000"/>
            <a:ext cx="7574700" cy="764400"/>
          </a:xfrm>
          <a:prstGeom prst="rect">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4"/>
          <p:cNvSpPr txBox="1"/>
          <p:nvPr/>
        </p:nvSpPr>
        <p:spPr>
          <a:xfrm>
            <a:off x="4800600" y="220600"/>
            <a:ext cx="2697900" cy="4143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s" dirty="0">
                <a:solidFill>
                  <a:srgbClr val="FFFFFF"/>
                </a:solidFill>
                <a:latin typeface="Montserrat"/>
                <a:ea typeface="Montserrat"/>
                <a:cs typeface="Montserrat"/>
                <a:sym typeface="Montserrat"/>
              </a:rPr>
              <a:t>Página</a:t>
            </a:r>
            <a:r>
              <a:rPr lang="es" b="1" dirty="0">
                <a:solidFill>
                  <a:srgbClr val="FFFFFF"/>
                </a:solidFill>
                <a:latin typeface="Montserrat"/>
                <a:ea typeface="Montserrat"/>
                <a:cs typeface="Montserrat"/>
                <a:sym typeface="Montserrat"/>
              </a:rPr>
              <a:t> </a:t>
            </a:r>
            <a:r>
              <a:rPr lang="es" b="1" dirty="0" smtClean="0">
                <a:solidFill>
                  <a:srgbClr val="FFFFFF"/>
                </a:solidFill>
                <a:latin typeface="Montserrat"/>
                <a:ea typeface="Montserrat"/>
                <a:cs typeface="Montserrat"/>
                <a:sym typeface="Montserrat"/>
              </a:rPr>
              <a:t>2 </a:t>
            </a:r>
            <a:endParaRPr b="1">
              <a:solidFill>
                <a:srgbClr val="FFFFFF"/>
              </a:solidFill>
              <a:latin typeface="Montserrat"/>
              <a:ea typeface="Montserrat"/>
              <a:cs typeface="Montserrat"/>
              <a:sym typeface="Montserrat"/>
            </a:endParaRPr>
          </a:p>
        </p:txBody>
      </p:sp>
      <p:sp>
        <p:nvSpPr>
          <p:cNvPr id="82" name="Google Shape;82;p14"/>
          <p:cNvSpPr/>
          <p:nvPr/>
        </p:nvSpPr>
        <p:spPr>
          <a:xfrm rot="10800000">
            <a:off x="6895200" y="706063"/>
            <a:ext cx="322800" cy="181500"/>
          </a:xfrm>
          <a:prstGeom prst="triangle">
            <a:avLst>
              <a:gd name="adj" fmla="val 50000"/>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26" name="AutoShape 2" descr="https://mail.opds.gba.gov.ar/service/home/~/?auth=co&amp;loc=es&amp;id=599&amp;part=2"/>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pic>
        <p:nvPicPr>
          <p:cNvPr id="3" name="Imagen 2"/>
          <p:cNvPicPr>
            <a:picLocks noChangeAspect="1"/>
          </p:cNvPicPr>
          <p:nvPr/>
        </p:nvPicPr>
        <p:blipFill>
          <a:blip r:embed="rId4"/>
          <a:stretch>
            <a:fillRect/>
          </a:stretch>
        </p:blipFill>
        <p:spPr>
          <a:xfrm>
            <a:off x="1324575" y="2950851"/>
            <a:ext cx="4910525" cy="4547423"/>
          </a:xfrm>
          <a:prstGeom prst="rect">
            <a:avLst/>
          </a:prstGeom>
        </p:spPr>
      </p:pic>
      <p:sp>
        <p:nvSpPr>
          <p:cNvPr id="4" name="Rectángulo 3"/>
          <p:cNvSpPr/>
          <p:nvPr/>
        </p:nvSpPr>
        <p:spPr>
          <a:xfrm>
            <a:off x="790758" y="7833513"/>
            <a:ext cx="5592530" cy="340093"/>
          </a:xfrm>
          <a:prstGeom prst="rect">
            <a:avLst/>
          </a:prstGeom>
        </p:spPr>
        <p:txBody>
          <a:bodyPr wrap="square">
            <a:spAutoFit/>
          </a:bodyPr>
          <a:lstStyle/>
          <a:p>
            <a:pPr lvl="0" algn="just">
              <a:lnSpc>
                <a:spcPct val="115000"/>
              </a:lnSpc>
              <a:spcBef>
                <a:spcPts val="1200"/>
              </a:spcBef>
            </a:pPr>
            <a:r>
              <a:rPr lang="es" dirty="0" smtClean="0">
                <a:solidFill>
                  <a:srgbClr val="434343"/>
                </a:solidFill>
                <a:latin typeface="Roboto Light"/>
                <a:ea typeface="Roboto Light"/>
                <a:cs typeface="Roboto Light"/>
                <a:sym typeface="Roboto Light"/>
              </a:rPr>
              <a:t>Luego cliquear</a:t>
            </a:r>
            <a:r>
              <a:rPr lang="es" b="1" dirty="0" smtClean="0">
                <a:solidFill>
                  <a:srgbClr val="15B7C9"/>
                </a:solidFill>
                <a:latin typeface="Roboto Light" pitchFamily="2" charset="0"/>
                <a:ea typeface="Roboto Light" pitchFamily="2" charset="0"/>
                <a:sym typeface="Roboto Light"/>
              </a:rPr>
              <a:t> “Ingresar”. </a:t>
            </a:r>
            <a:endParaRPr lang="es" b="1" dirty="0">
              <a:solidFill>
                <a:srgbClr val="15B7C9"/>
              </a:solidFill>
              <a:latin typeface="Roboto Light" pitchFamily="2" charset="0"/>
              <a:ea typeface="Roboto Light" pitchFamily="2" charset="0"/>
              <a:sym typeface="Roboto Light"/>
            </a:endParaRPr>
          </a:p>
        </p:txBody>
      </p:sp>
      <p:sp>
        <p:nvSpPr>
          <p:cNvPr id="21" name="Google Shape;74;p14"/>
          <p:cNvSpPr txBox="1"/>
          <p:nvPr/>
        </p:nvSpPr>
        <p:spPr>
          <a:xfrm>
            <a:off x="-1" y="211075"/>
            <a:ext cx="5991367" cy="414300"/>
          </a:xfrm>
          <a:prstGeom prst="rect">
            <a:avLst/>
          </a:prstGeom>
          <a:noFill/>
          <a:ln>
            <a:noFill/>
          </a:ln>
        </p:spPr>
        <p:txBody>
          <a:bodyPr spcFirstLastPara="1" wrap="square" lIns="91425" tIns="91425" rIns="91425" bIns="91425" anchor="t" anchorCtr="0">
            <a:noAutofit/>
          </a:bodyPr>
          <a:lstStyle/>
          <a:p>
            <a:r>
              <a:rPr lang="es" dirty="0">
                <a:solidFill>
                  <a:srgbClr val="FFFFFF"/>
                </a:solidFill>
                <a:latin typeface="Montserrat"/>
                <a:ea typeface="Montserrat"/>
                <a:cs typeface="Montserrat"/>
                <a:sym typeface="Montserrat"/>
              </a:rPr>
              <a:t>INSTRUCTIVO</a:t>
            </a:r>
            <a:r>
              <a:rPr lang="es" b="1" dirty="0">
                <a:solidFill>
                  <a:srgbClr val="FFFFFF"/>
                </a:solidFill>
                <a:latin typeface="Montserrat"/>
                <a:ea typeface="Montserrat"/>
                <a:cs typeface="Montserrat"/>
                <a:sym typeface="Montserrat"/>
              </a:rPr>
              <a:t> </a:t>
            </a:r>
            <a:r>
              <a:rPr lang="es" b="1" dirty="0" smtClean="0">
                <a:solidFill>
                  <a:srgbClr val="FFFFFF"/>
                </a:solidFill>
                <a:latin typeface="Montserrat"/>
                <a:ea typeface="Montserrat"/>
                <a:cs typeface="Montserrat"/>
                <a:sym typeface="Montserrat"/>
              </a:rPr>
              <a:t>– </a:t>
            </a:r>
            <a:r>
              <a:rPr lang="es-AR" dirty="0">
                <a:solidFill>
                  <a:srgbClr val="FFFFFF"/>
                </a:solidFill>
                <a:latin typeface="Montserrat"/>
                <a:ea typeface="Montserrat"/>
                <a:cs typeface="Montserrat"/>
                <a:sym typeface="Montserrat"/>
              </a:rPr>
              <a:t>Registro de Transferencias Bancarias</a:t>
            </a:r>
            <a:endParaRPr lang="es-AR" dirty="0">
              <a:solidFill>
                <a:schemeClr val="bg1"/>
              </a:solidFill>
              <a:latin typeface="Montserrat"/>
              <a:ea typeface="Montserrat"/>
              <a:cs typeface="Montserrat"/>
              <a:sym typeface="Montserra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p:nvPr/>
        </p:nvSpPr>
        <p:spPr>
          <a:xfrm>
            <a:off x="0" y="220600"/>
            <a:ext cx="4662000" cy="414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
                <a:solidFill>
                  <a:srgbClr val="FFFFFF"/>
                </a:solidFill>
                <a:latin typeface="Montserrat"/>
                <a:ea typeface="Montserrat"/>
                <a:cs typeface="Montserrat"/>
                <a:sym typeface="Montserrat"/>
              </a:rPr>
              <a:t>INSTRUCTIVO</a:t>
            </a:r>
            <a:r>
              <a:rPr lang="es" b="1">
                <a:solidFill>
                  <a:srgbClr val="FFFFFF"/>
                </a:solidFill>
                <a:latin typeface="Montserrat"/>
                <a:ea typeface="Montserrat"/>
                <a:cs typeface="Montserrat"/>
                <a:sym typeface="Montserrat"/>
              </a:rPr>
              <a:t> - MIGRACIÓN A ZIMBRA</a:t>
            </a:r>
            <a:endParaRPr b="1">
              <a:solidFill>
                <a:srgbClr val="FFFFFF"/>
              </a:solidFill>
              <a:latin typeface="Montserrat"/>
              <a:ea typeface="Montserrat"/>
              <a:cs typeface="Montserrat"/>
              <a:sym typeface="Montserrat"/>
            </a:endParaRPr>
          </a:p>
        </p:txBody>
      </p:sp>
      <p:sp>
        <p:nvSpPr>
          <p:cNvPr id="66" name="Google Shape;66;p14"/>
          <p:cNvSpPr txBox="1"/>
          <p:nvPr/>
        </p:nvSpPr>
        <p:spPr>
          <a:xfrm>
            <a:off x="4800600" y="220600"/>
            <a:ext cx="2697900" cy="4143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s">
                <a:solidFill>
                  <a:srgbClr val="FFFFFF"/>
                </a:solidFill>
                <a:latin typeface="Montserrat"/>
                <a:ea typeface="Montserrat"/>
                <a:cs typeface="Montserrat"/>
                <a:sym typeface="Montserrat"/>
              </a:rPr>
              <a:t>Página</a:t>
            </a:r>
            <a:r>
              <a:rPr lang="es" b="1">
                <a:solidFill>
                  <a:srgbClr val="FFFFFF"/>
                </a:solidFill>
                <a:latin typeface="Montserrat"/>
                <a:ea typeface="Montserrat"/>
                <a:cs typeface="Montserrat"/>
                <a:sym typeface="Montserrat"/>
              </a:rPr>
              <a:t> 1 </a:t>
            </a:r>
            <a:endParaRPr b="1">
              <a:solidFill>
                <a:srgbClr val="FFFFFF"/>
              </a:solidFill>
              <a:latin typeface="Montserrat"/>
              <a:ea typeface="Montserrat"/>
              <a:cs typeface="Montserrat"/>
              <a:sym typeface="Montserrat"/>
            </a:endParaRPr>
          </a:p>
        </p:txBody>
      </p:sp>
      <p:grpSp>
        <p:nvGrpSpPr>
          <p:cNvPr id="2" name="Google Shape;67;p14"/>
          <p:cNvGrpSpPr/>
          <p:nvPr/>
        </p:nvGrpSpPr>
        <p:grpSpPr>
          <a:xfrm>
            <a:off x="0" y="9804900"/>
            <a:ext cx="7574700" cy="895500"/>
            <a:chOff x="0" y="9804900"/>
            <a:chExt cx="7574700" cy="895500"/>
          </a:xfrm>
        </p:grpSpPr>
        <p:sp>
          <p:nvSpPr>
            <p:cNvPr id="68" name="Google Shape;68;p14"/>
            <p:cNvSpPr/>
            <p:nvPr/>
          </p:nvSpPr>
          <p:spPr>
            <a:xfrm>
              <a:off x="0" y="9804900"/>
              <a:ext cx="7574700" cy="895500"/>
            </a:xfrm>
            <a:prstGeom prst="rect">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9" name="Google Shape;69;p14"/>
            <p:cNvPicPr preferRelativeResize="0"/>
            <p:nvPr/>
          </p:nvPicPr>
          <p:blipFill>
            <a:blip r:embed="rId3">
              <a:alphaModFix/>
            </a:blip>
            <a:stretch>
              <a:fillRect/>
            </a:stretch>
          </p:blipFill>
          <p:spPr>
            <a:xfrm>
              <a:off x="2110713" y="9836575"/>
              <a:ext cx="3338574" cy="834650"/>
            </a:xfrm>
            <a:prstGeom prst="rect">
              <a:avLst/>
            </a:prstGeom>
            <a:noFill/>
            <a:ln>
              <a:noFill/>
            </a:ln>
          </p:spPr>
        </p:pic>
      </p:grpSp>
      <p:sp>
        <p:nvSpPr>
          <p:cNvPr id="70" name="Google Shape;70;p14"/>
          <p:cNvSpPr txBox="1"/>
          <p:nvPr/>
        </p:nvSpPr>
        <p:spPr>
          <a:xfrm>
            <a:off x="578238" y="2699408"/>
            <a:ext cx="6403200" cy="970800"/>
          </a:xfrm>
          <a:prstGeom prst="rect">
            <a:avLst/>
          </a:prstGeom>
          <a:noFill/>
          <a:ln>
            <a:noFill/>
          </a:ln>
        </p:spPr>
        <p:txBody>
          <a:bodyPr spcFirstLastPara="1" wrap="square" lIns="91425" tIns="91425" rIns="91425" bIns="91425" anchor="ctr" anchorCtr="0">
            <a:noAutofit/>
          </a:bodyPr>
          <a:lstStyle/>
          <a:p>
            <a:pPr marL="0" lvl="0" indent="0" algn="just" rtl="0">
              <a:lnSpc>
                <a:spcPct val="115000"/>
              </a:lnSpc>
              <a:spcBef>
                <a:spcPts val="1200"/>
              </a:spcBef>
              <a:spcAft>
                <a:spcPts val="0"/>
              </a:spcAft>
              <a:buNone/>
            </a:pPr>
            <a:r>
              <a:rPr lang="es-MX" dirty="0" smtClean="0">
                <a:solidFill>
                  <a:schemeClr val="tx1"/>
                </a:solidFill>
                <a:latin typeface="Roboto Light" pitchFamily="2" charset="0"/>
                <a:ea typeface="Roboto Light" pitchFamily="2" charset="0"/>
                <a:sym typeface="Roboto"/>
              </a:rPr>
              <a:t>. </a:t>
            </a:r>
            <a:endParaRPr lang="es-MX" dirty="0">
              <a:solidFill>
                <a:schemeClr val="tx1"/>
              </a:solidFill>
              <a:latin typeface="Roboto Light" pitchFamily="2" charset="0"/>
              <a:ea typeface="Roboto Light" pitchFamily="2" charset="0"/>
            </a:endParaRPr>
          </a:p>
        </p:txBody>
      </p:sp>
      <p:sp>
        <p:nvSpPr>
          <p:cNvPr id="72" name="Google Shape;72;p14"/>
          <p:cNvSpPr/>
          <p:nvPr/>
        </p:nvSpPr>
        <p:spPr>
          <a:xfrm>
            <a:off x="0" y="-8000"/>
            <a:ext cx="7574700" cy="764400"/>
          </a:xfrm>
          <a:prstGeom prst="rect">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4"/>
          <p:cNvSpPr txBox="1"/>
          <p:nvPr/>
        </p:nvSpPr>
        <p:spPr>
          <a:xfrm>
            <a:off x="4800600" y="220600"/>
            <a:ext cx="2697900" cy="4143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s" dirty="0">
                <a:solidFill>
                  <a:srgbClr val="FFFFFF"/>
                </a:solidFill>
                <a:latin typeface="Montserrat"/>
                <a:ea typeface="Montserrat"/>
                <a:cs typeface="Montserrat"/>
                <a:sym typeface="Montserrat"/>
              </a:rPr>
              <a:t>Página</a:t>
            </a:r>
            <a:r>
              <a:rPr lang="es" b="1" dirty="0">
                <a:solidFill>
                  <a:srgbClr val="FFFFFF"/>
                </a:solidFill>
                <a:latin typeface="Montserrat"/>
                <a:ea typeface="Montserrat"/>
                <a:cs typeface="Montserrat"/>
                <a:sym typeface="Montserrat"/>
              </a:rPr>
              <a:t> </a:t>
            </a:r>
            <a:r>
              <a:rPr lang="es" b="1" dirty="0" smtClean="0">
                <a:solidFill>
                  <a:srgbClr val="FFFFFF"/>
                </a:solidFill>
                <a:latin typeface="Montserrat"/>
                <a:ea typeface="Montserrat"/>
                <a:cs typeface="Montserrat"/>
                <a:sym typeface="Montserrat"/>
              </a:rPr>
              <a:t>3 </a:t>
            </a:r>
            <a:endParaRPr b="1">
              <a:solidFill>
                <a:srgbClr val="FFFFFF"/>
              </a:solidFill>
              <a:latin typeface="Montserrat"/>
              <a:ea typeface="Montserrat"/>
              <a:cs typeface="Montserrat"/>
              <a:sym typeface="Montserrat"/>
            </a:endParaRPr>
          </a:p>
        </p:txBody>
      </p:sp>
      <p:sp>
        <p:nvSpPr>
          <p:cNvPr id="74" name="Google Shape;74;p14"/>
          <p:cNvSpPr txBox="1"/>
          <p:nvPr/>
        </p:nvSpPr>
        <p:spPr>
          <a:xfrm>
            <a:off x="-1" y="220600"/>
            <a:ext cx="5800299" cy="414300"/>
          </a:xfrm>
          <a:prstGeom prst="rect">
            <a:avLst/>
          </a:prstGeom>
          <a:noFill/>
          <a:ln>
            <a:noFill/>
          </a:ln>
        </p:spPr>
        <p:txBody>
          <a:bodyPr spcFirstLastPara="1" wrap="square" lIns="91425" tIns="91425" rIns="91425" bIns="91425" anchor="t" anchorCtr="0">
            <a:noAutofit/>
          </a:bodyPr>
          <a:lstStyle/>
          <a:p>
            <a:r>
              <a:rPr lang="es" dirty="0">
                <a:solidFill>
                  <a:srgbClr val="FFFFFF"/>
                </a:solidFill>
                <a:latin typeface="Montserrat"/>
                <a:ea typeface="Montserrat"/>
                <a:cs typeface="Montserrat"/>
                <a:sym typeface="Montserrat"/>
              </a:rPr>
              <a:t>INSTRUCTIVO</a:t>
            </a:r>
            <a:r>
              <a:rPr lang="es" b="1" dirty="0">
                <a:solidFill>
                  <a:srgbClr val="FFFFFF"/>
                </a:solidFill>
                <a:latin typeface="Montserrat"/>
                <a:ea typeface="Montserrat"/>
                <a:cs typeface="Montserrat"/>
                <a:sym typeface="Montserrat"/>
              </a:rPr>
              <a:t> </a:t>
            </a:r>
            <a:r>
              <a:rPr lang="es" b="1" dirty="0" smtClean="0">
                <a:solidFill>
                  <a:srgbClr val="FFFFFF"/>
                </a:solidFill>
                <a:latin typeface="Montserrat"/>
                <a:ea typeface="Montserrat"/>
                <a:cs typeface="Montserrat"/>
                <a:sym typeface="Montserrat"/>
              </a:rPr>
              <a:t>– </a:t>
            </a:r>
            <a:r>
              <a:rPr lang="es-AR" dirty="0">
                <a:solidFill>
                  <a:srgbClr val="FFFFFF"/>
                </a:solidFill>
                <a:latin typeface="Montserrat"/>
                <a:ea typeface="Montserrat"/>
                <a:cs typeface="Montserrat"/>
                <a:sym typeface="Montserrat"/>
              </a:rPr>
              <a:t>Registro de Transferencias Bancarias</a:t>
            </a:r>
            <a:endParaRPr lang="es-AR" dirty="0">
              <a:solidFill>
                <a:schemeClr val="bg1"/>
              </a:solidFill>
              <a:latin typeface="Montserrat"/>
              <a:ea typeface="Montserrat"/>
              <a:cs typeface="Montserrat"/>
              <a:sym typeface="Montserrat"/>
            </a:endParaRPr>
          </a:p>
          <a:p>
            <a:pPr lvl="0"/>
            <a:endParaRPr lang="es-AR" dirty="0" smtClean="0">
              <a:solidFill>
                <a:schemeClr val="bg1"/>
              </a:solidFill>
              <a:latin typeface="Roboto Light" pitchFamily="2" charset="0"/>
              <a:ea typeface="Roboto Light" pitchFamily="2" charset="0"/>
              <a:cs typeface="Montserrat"/>
              <a:sym typeface="Montserrat"/>
            </a:endParaRPr>
          </a:p>
          <a:p>
            <a:endParaRPr lang="es-AR" b="1" dirty="0" smtClean="0">
              <a:solidFill>
                <a:srgbClr val="FFFFFF"/>
              </a:solidFill>
              <a:latin typeface="Montserrat"/>
              <a:ea typeface="Montserrat"/>
              <a:cs typeface="Montserrat"/>
              <a:sym typeface="Montserrat"/>
            </a:endParaRPr>
          </a:p>
        </p:txBody>
      </p:sp>
      <p:sp>
        <p:nvSpPr>
          <p:cNvPr id="82" name="Google Shape;82;p14"/>
          <p:cNvSpPr/>
          <p:nvPr/>
        </p:nvSpPr>
        <p:spPr>
          <a:xfrm rot="10800000">
            <a:off x="6895200" y="706063"/>
            <a:ext cx="322800" cy="181500"/>
          </a:xfrm>
          <a:prstGeom prst="triangle">
            <a:avLst>
              <a:gd name="adj" fmla="val 50000"/>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19 CuadroTexto"/>
          <p:cNvSpPr txBox="1"/>
          <p:nvPr/>
        </p:nvSpPr>
        <p:spPr>
          <a:xfrm>
            <a:off x="623496" y="1479485"/>
            <a:ext cx="6415734" cy="954107"/>
          </a:xfrm>
          <a:prstGeom prst="rect">
            <a:avLst/>
          </a:prstGeom>
          <a:noFill/>
        </p:spPr>
        <p:txBody>
          <a:bodyPr wrap="square" rtlCol="0">
            <a:spAutoFit/>
          </a:bodyPr>
          <a:lstStyle/>
          <a:p>
            <a:r>
              <a:rPr lang="es-ES" dirty="0">
                <a:latin typeface="Roboto Light" pitchFamily="2" charset="0"/>
                <a:ea typeface="Roboto Light" pitchFamily="2" charset="0"/>
              </a:rPr>
              <a:t>Para comenzar a cargar un trámite de informe de transferencia bancaria, se deberá seleccionar el número de establecimiento con el que se desea vincular pagos con dicha transferencia.</a:t>
            </a:r>
            <a:endParaRPr lang="es-AR" dirty="0">
              <a:latin typeface="Roboto Light" pitchFamily="2" charset="0"/>
              <a:ea typeface="Roboto Light" pitchFamily="2" charset="0"/>
            </a:endParaRPr>
          </a:p>
          <a:p>
            <a:endParaRPr lang="es-ES" dirty="0">
              <a:latin typeface="Roboto Light" pitchFamily="2" charset="0"/>
              <a:ea typeface="Roboto Light" pitchFamily="2" charset="0"/>
              <a:sym typeface="Roboto"/>
            </a:endParaRPr>
          </a:p>
        </p:txBody>
      </p:sp>
      <p:sp>
        <p:nvSpPr>
          <p:cNvPr id="16" name="15 CuadroTexto"/>
          <p:cNvSpPr txBox="1"/>
          <p:nvPr/>
        </p:nvSpPr>
        <p:spPr>
          <a:xfrm>
            <a:off x="623496" y="4953458"/>
            <a:ext cx="6312682" cy="523220"/>
          </a:xfrm>
          <a:prstGeom prst="rect">
            <a:avLst/>
          </a:prstGeom>
          <a:noFill/>
        </p:spPr>
        <p:txBody>
          <a:bodyPr wrap="square" rtlCol="0">
            <a:spAutoFit/>
          </a:bodyPr>
          <a:lstStyle/>
          <a:p>
            <a:r>
              <a:rPr lang="es-AR" dirty="0" smtClean="0">
                <a:latin typeface="Roboto Light" pitchFamily="2" charset="0"/>
                <a:ea typeface="Roboto Light" pitchFamily="2" charset="0"/>
              </a:rPr>
              <a:t>Luego se podrá visualizar el botón de </a:t>
            </a:r>
            <a:r>
              <a:rPr lang="es-AR" b="1" dirty="0">
                <a:solidFill>
                  <a:srgbClr val="15B7C9"/>
                </a:solidFill>
                <a:latin typeface="Roboto Light" pitchFamily="2" charset="0"/>
                <a:ea typeface="Roboto Light" pitchFamily="2" charset="0"/>
              </a:rPr>
              <a:t>“Nuevo Boleto</a:t>
            </a:r>
            <a:r>
              <a:rPr lang="es-AR" b="1" dirty="0" smtClean="0">
                <a:solidFill>
                  <a:srgbClr val="15B7C9"/>
                </a:solidFill>
                <a:latin typeface="Roboto Light" pitchFamily="2" charset="0"/>
                <a:ea typeface="Roboto Light" pitchFamily="2" charset="0"/>
              </a:rPr>
              <a:t>”, </a:t>
            </a:r>
            <a:r>
              <a:rPr lang="es-AR" dirty="0">
                <a:latin typeface="Roboto Light" pitchFamily="2" charset="0"/>
                <a:ea typeface="Roboto Light" pitchFamily="2" charset="0"/>
              </a:rPr>
              <a:t>para comenzar con la carga del mismo.  </a:t>
            </a:r>
            <a:endParaRPr lang="es-MX" dirty="0">
              <a:latin typeface="Roboto Light" pitchFamily="2" charset="0"/>
              <a:ea typeface="Roboto Light" pitchFamily="2" charset="0"/>
            </a:endParaRPr>
          </a:p>
        </p:txBody>
      </p:sp>
      <p:pic>
        <p:nvPicPr>
          <p:cNvPr id="22" name="Imagen 21"/>
          <p:cNvPicPr/>
          <p:nvPr/>
        </p:nvPicPr>
        <p:blipFill>
          <a:blip r:embed="rId4"/>
          <a:srcRect/>
          <a:stretch>
            <a:fillRect/>
          </a:stretch>
        </p:blipFill>
        <p:spPr bwMode="auto">
          <a:xfrm>
            <a:off x="920325" y="2542807"/>
            <a:ext cx="5734050" cy="1990725"/>
          </a:xfrm>
          <a:prstGeom prst="rect">
            <a:avLst/>
          </a:prstGeom>
          <a:noFill/>
          <a:ln w="9525">
            <a:noFill/>
            <a:miter lim="800000"/>
            <a:headEnd/>
            <a:tailEnd/>
          </a:ln>
        </p:spPr>
      </p:pic>
      <p:pic>
        <p:nvPicPr>
          <p:cNvPr id="29" name="Imagen 28"/>
          <p:cNvPicPr/>
          <p:nvPr/>
        </p:nvPicPr>
        <p:blipFill>
          <a:blip r:embed="rId5"/>
          <a:srcRect/>
          <a:stretch>
            <a:fillRect/>
          </a:stretch>
        </p:blipFill>
        <p:spPr bwMode="auto">
          <a:xfrm>
            <a:off x="964338" y="5725868"/>
            <a:ext cx="5734050" cy="261937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p:nvPr/>
        </p:nvSpPr>
        <p:spPr>
          <a:xfrm>
            <a:off x="0" y="220600"/>
            <a:ext cx="4662000" cy="414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
                <a:solidFill>
                  <a:srgbClr val="FFFFFF"/>
                </a:solidFill>
                <a:latin typeface="Montserrat"/>
                <a:ea typeface="Montserrat"/>
                <a:cs typeface="Montserrat"/>
                <a:sym typeface="Montserrat"/>
              </a:rPr>
              <a:t>INSTRUCTIVO</a:t>
            </a:r>
            <a:r>
              <a:rPr lang="es" b="1">
                <a:solidFill>
                  <a:srgbClr val="FFFFFF"/>
                </a:solidFill>
                <a:latin typeface="Montserrat"/>
                <a:ea typeface="Montserrat"/>
                <a:cs typeface="Montserrat"/>
                <a:sym typeface="Montserrat"/>
              </a:rPr>
              <a:t> - MIGRACIÓN A ZIMBRA</a:t>
            </a:r>
            <a:endParaRPr b="1">
              <a:solidFill>
                <a:srgbClr val="FFFFFF"/>
              </a:solidFill>
              <a:latin typeface="Montserrat"/>
              <a:ea typeface="Montserrat"/>
              <a:cs typeface="Montserrat"/>
              <a:sym typeface="Montserrat"/>
            </a:endParaRPr>
          </a:p>
        </p:txBody>
      </p:sp>
      <p:sp>
        <p:nvSpPr>
          <p:cNvPr id="66" name="Google Shape;66;p14"/>
          <p:cNvSpPr txBox="1"/>
          <p:nvPr/>
        </p:nvSpPr>
        <p:spPr>
          <a:xfrm>
            <a:off x="4800600" y="220600"/>
            <a:ext cx="2697900" cy="4143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s">
                <a:solidFill>
                  <a:srgbClr val="FFFFFF"/>
                </a:solidFill>
                <a:latin typeface="Montserrat"/>
                <a:ea typeface="Montserrat"/>
                <a:cs typeface="Montserrat"/>
                <a:sym typeface="Montserrat"/>
              </a:rPr>
              <a:t>Página</a:t>
            </a:r>
            <a:r>
              <a:rPr lang="es" b="1">
                <a:solidFill>
                  <a:srgbClr val="FFFFFF"/>
                </a:solidFill>
                <a:latin typeface="Montserrat"/>
                <a:ea typeface="Montserrat"/>
                <a:cs typeface="Montserrat"/>
                <a:sym typeface="Montserrat"/>
              </a:rPr>
              <a:t> 1 </a:t>
            </a:r>
            <a:endParaRPr b="1">
              <a:solidFill>
                <a:srgbClr val="FFFFFF"/>
              </a:solidFill>
              <a:latin typeface="Montserrat"/>
              <a:ea typeface="Montserrat"/>
              <a:cs typeface="Montserrat"/>
              <a:sym typeface="Montserrat"/>
            </a:endParaRPr>
          </a:p>
        </p:txBody>
      </p:sp>
      <p:grpSp>
        <p:nvGrpSpPr>
          <p:cNvPr id="2" name="Google Shape;67;p14"/>
          <p:cNvGrpSpPr/>
          <p:nvPr/>
        </p:nvGrpSpPr>
        <p:grpSpPr>
          <a:xfrm>
            <a:off x="0" y="9804900"/>
            <a:ext cx="7574700" cy="895500"/>
            <a:chOff x="0" y="9804900"/>
            <a:chExt cx="7574700" cy="895500"/>
          </a:xfrm>
        </p:grpSpPr>
        <p:sp>
          <p:nvSpPr>
            <p:cNvPr id="68" name="Google Shape;68;p14"/>
            <p:cNvSpPr/>
            <p:nvPr/>
          </p:nvSpPr>
          <p:spPr>
            <a:xfrm>
              <a:off x="0" y="9804900"/>
              <a:ext cx="7574700" cy="895500"/>
            </a:xfrm>
            <a:prstGeom prst="rect">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9" name="Google Shape;69;p14"/>
            <p:cNvPicPr preferRelativeResize="0"/>
            <p:nvPr/>
          </p:nvPicPr>
          <p:blipFill>
            <a:blip r:embed="rId3">
              <a:alphaModFix/>
            </a:blip>
            <a:stretch>
              <a:fillRect/>
            </a:stretch>
          </p:blipFill>
          <p:spPr>
            <a:xfrm>
              <a:off x="2110713" y="9836575"/>
              <a:ext cx="3338574" cy="834650"/>
            </a:xfrm>
            <a:prstGeom prst="rect">
              <a:avLst/>
            </a:prstGeom>
            <a:noFill/>
            <a:ln>
              <a:noFill/>
            </a:ln>
          </p:spPr>
        </p:pic>
      </p:grpSp>
      <p:sp>
        <p:nvSpPr>
          <p:cNvPr id="72" name="Google Shape;72;p14"/>
          <p:cNvSpPr/>
          <p:nvPr/>
        </p:nvSpPr>
        <p:spPr>
          <a:xfrm>
            <a:off x="0" y="-8000"/>
            <a:ext cx="7574700" cy="764400"/>
          </a:xfrm>
          <a:prstGeom prst="rect">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4"/>
          <p:cNvSpPr txBox="1"/>
          <p:nvPr/>
        </p:nvSpPr>
        <p:spPr>
          <a:xfrm>
            <a:off x="4800600" y="220600"/>
            <a:ext cx="2697900" cy="4143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s" dirty="0">
                <a:solidFill>
                  <a:srgbClr val="FFFFFF"/>
                </a:solidFill>
                <a:latin typeface="Montserrat"/>
                <a:ea typeface="Montserrat"/>
                <a:cs typeface="Montserrat"/>
                <a:sym typeface="Montserrat"/>
              </a:rPr>
              <a:t>Página</a:t>
            </a:r>
            <a:r>
              <a:rPr lang="es" b="1" dirty="0">
                <a:solidFill>
                  <a:srgbClr val="FFFFFF"/>
                </a:solidFill>
                <a:latin typeface="Montserrat"/>
                <a:ea typeface="Montserrat"/>
                <a:cs typeface="Montserrat"/>
                <a:sym typeface="Montserrat"/>
              </a:rPr>
              <a:t> </a:t>
            </a:r>
            <a:r>
              <a:rPr lang="es" b="1" dirty="0" smtClean="0">
                <a:solidFill>
                  <a:srgbClr val="FFFFFF"/>
                </a:solidFill>
                <a:latin typeface="Montserrat"/>
                <a:ea typeface="Montserrat"/>
                <a:cs typeface="Montserrat"/>
                <a:sym typeface="Montserrat"/>
              </a:rPr>
              <a:t>4 </a:t>
            </a:r>
            <a:endParaRPr b="1">
              <a:solidFill>
                <a:srgbClr val="FFFFFF"/>
              </a:solidFill>
              <a:latin typeface="Montserrat"/>
              <a:ea typeface="Montserrat"/>
              <a:cs typeface="Montserrat"/>
              <a:sym typeface="Montserrat"/>
            </a:endParaRPr>
          </a:p>
        </p:txBody>
      </p:sp>
      <p:sp>
        <p:nvSpPr>
          <p:cNvPr id="74" name="Google Shape;74;p14"/>
          <p:cNvSpPr txBox="1"/>
          <p:nvPr/>
        </p:nvSpPr>
        <p:spPr>
          <a:xfrm>
            <a:off x="-1" y="220600"/>
            <a:ext cx="6455391" cy="414300"/>
          </a:xfrm>
          <a:prstGeom prst="rect">
            <a:avLst/>
          </a:prstGeom>
          <a:noFill/>
          <a:ln>
            <a:noFill/>
          </a:ln>
        </p:spPr>
        <p:txBody>
          <a:bodyPr spcFirstLastPara="1" wrap="square" lIns="91425" tIns="91425" rIns="91425" bIns="91425" anchor="t" anchorCtr="0">
            <a:noAutofit/>
          </a:bodyPr>
          <a:lstStyle/>
          <a:p>
            <a:r>
              <a:rPr lang="es" dirty="0">
                <a:solidFill>
                  <a:srgbClr val="FFFFFF"/>
                </a:solidFill>
                <a:latin typeface="Montserrat"/>
                <a:ea typeface="Montserrat"/>
                <a:cs typeface="Montserrat"/>
                <a:sym typeface="Montserrat"/>
              </a:rPr>
              <a:t>INSTRUCTIVO</a:t>
            </a:r>
            <a:r>
              <a:rPr lang="es" b="1" dirty="0">
                <a:solidFill>
                  <a:srgbClr val="FFFFFF"/>
                </a:solidFill>
                <a:latin typeface="Montserrat"/>
                <a:ea typeface="Montserrat"/>
                <a:cs typeface="Montserrat"/>
                <a:sym typeface="Montserrat"/>
              </a:rPr>
              <a:t> </a:t>
            </a:r>
            <a:r>
              <a:rPr lang="es" b="1" dirty="0" smtClean="0">
                <a:solidFill>
                  <a:srgbClr val="FFFFFF"/>
                </a:solidFill>
                <a:latin typeface="Montserrat"/>
                <a:ea typeface="Montserrat"/>
                <a:cs typeface="Montserrat"/>
                <a:sym typeface="Montserrat"/>
              </a:rPr>
              <a:t>– </a:t>
            </a:r>
            <a:r>
              <a:rPr lang="es-AR" dirty="0">
                <a:solidFill>
                  <a:srgbClr val="FFFFFF"/>
                </a:solidFill>
                <a:latin typeface="Montserrat"/>
                <a:ea typeface="Montserrat"/>
                <a:cs typeface="Montserrat"/>
                <a:sym typeface="Montserrat"/>
              </a:rPr>
              <a:t>Registro de Transferencias Bancarias</a:t>
            </a:r>
            <a:endParaRPr lang="es-AR" dirty="0">
              <a:solidFill>
                <a:schemeClr val="bg1"/>
              </a:solidFill>
              <a:latin typeface="Montserrat"/>
              <a:ea typeface="Montserrat"/>
              <a:cs typeface="Montserrat"/>
              <a:sym typeface="Montserrat"/>
            </a:endParaRPr>
          </a:p>
        </p:txBody>
      </p:sp>
      <p:sp>
        <p:nvSpPr>
          <p:cNvPr id="82" name="Google Shape;82;p14"/>
          <p:cNvSpPr/>
          <p:nvPr/>
        </p:nvSpPr>
        <p:spPr>
          <a:xfrm rot="10800000">
            <a:off x="6895200" y="706063"/>
            <a:ext cx="322800" cy="181500"/>
          </a:xfrm>
          <a:prstGeom prst="triangle">
            <a:avLst>
              <a:gd name="adj" fmla="val 50000"/>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19 CuadroTexto"/>
          <p:cNvSpPr txBox="1"/>
          <p:nvPr/>
        </p:nvSpPr>
        <p:spPr>
          <a:xfrm>
            <a:off x="649361" y="1195064"/>
            <a:ext cx="6356366" cy="954107"/>
          </a:xfrm>
          <a:prstGeom prst="rect">
            <a:avLst/>
          </a:prstGeom>
          <a:noFill/>
        </p:spPr>
        <p:txBody>
          <a:bodyPr wrap="square" rtlCol="0">
            <a:spAutoFit/>
          </a:bodyPr>
          <a:lstStyle/>
          <a:p>
            <a:r>
              <a:rPr lang="es-ES" b="1" dirty="0"/>
              <a:t> </a:t>
            </a:r>
            <a:endParaRPr lang="es-AR" dirty="0"/>
          </a:p>
          <a:p>
            <a:r>
              <a:rPr lang="es-ES" dirty="0">
                <a:latin typeface="Roboto Light" pitchFamily="2" charset="0"/>
                <a:ea typeface="Roboto Light" pitchFamily="2" charset="0"/>
              </a:rPr>
              <a:t>Lo primero que se debe cargar son los boletos a pagar con la/s  transferencia/s a informar. Se deben seleccionar los boletos y luego presionar el botón </a:t>
            </a:r>
            <a:r>
              <a:rPr lang="es-ES" b="1" dirty="0">
                <a:solidFill>
                  <a:srgbClr val="15B7C9"/>
                </a:solidFill>
                <a:latin typeface="Roboto Light" pitchFamily="2" charset="0"/>
                <a:ea typeface="Roboto Light" pitchFamily="2" charset="0"/>
              </a:rPr>
              <a:t>“Finalizar </a:t>
            </a:r>
            <a:r>
              <a:rPr lang="es-ES" b="1" dirty="0">
                <a:solidFill>
                  <a:srgbClr val="15B7C9"/>
                </a:solidFill>
                <a:latin typeface="Roboto Light" pitchFamily="2" charset="0"/>
                <a:ea typeface="Roboto Light" pitchFamily="2" charset="0"/>
              </a:rPr>
              <a:t>Carga de </a:t>
            </a:r>
            <a:r>
              <a:rPr lang="es-ES" b="1" dirty="0">
                <a:solidFill>
                  <a:srgbClr val="15B7C9"/>
                </a:solidFill>
                <a:latin typeface="Roboto Light" pitchFamily="2" charset="0"/>
                <a:ea typeface="Roboto Light" pitchFamily="2" charset="0"/>
              </a:rPr>
              <a:t>Boletos”.</a:t>
            </a:r>
            <a:endParaRPr lang="es-AR" b="1" dirty="0">
              <a:solidFill>
                <a:srgbClr val="15B7C9"/>
              </a:solidFill>
              <a:latin typeface="Roboto Light" pitchFamily="2" charset="0"/>
              <a:ea typeface="Roboto Light" pitchFamily="2" charset="0"/>
            </a:endParaRPr>
          </a:p>
        </p:txBody>
      </p:sp>
      <p:sp>
        <p:nvSpPr>
          <p:cNvPr id="17" name="16 CuadroTexto"/>
          <p:cNvSpPr txBox="1"/>
          <p:nvPr/>
        </p:nvSpPr>
        <p:spPr>
          <a:xfrm>
            <a:off x="649361" y="5369177"/>
            <a:ext cx="6005014" cy="738664"/>
          </a:xfrm>
          <a:prstGeom prst="rect">
            <a:avLst/>
          </a:prstGeom>
          <a:noFill/>
        </p:spPr>
        <p:txBody>
          <a:bodyPr wrap="square" rtlCol="0">
            <a:spAutoFit/>
          </a:bodyPr>
          <a:lstStyle/>
          <a:p>
            <a:r>
              <a:rPr lang="es-ES" dirty="0">
                <a:latin typeface="Roboto Light" pitchFamily="2" charset="0"/>
                <a:ea typeface="Roboto Light" pitchFamily="2" charset="0"/>
              </a:rPr>
              <a:t>Luego se deberá ingresar los datos de la/s transferencia/s a informar, presionando el botón </a:t>
            </a:r>
            <a:r>
              <a:rPr lang="es-ES" b="1" dirty="0">
                <a:solidFill>
                  <a:srgbClr val="15B7C9"/>
                </a:solidFill>
                <a:latin typeface="Roboto Light" pitchFamily="2" charset="0"/>
                <a:ea typeface="Roboto Light" pitchFamily="2" charset="0"/>
              </a:rPr>
              <a:t>‘Nuevo comprobante Transferencia’</a:t>
            </a:r>
            <a:endParaRPr lang="es-AR" b="1" dirty="0">
              <a:solidFill>
                <a:srgbClr val="15B7C9"/>
              </a:solidFill>
              <a:latin typeface="Roboto Light" pitchFamily="2" charset="0"/>
              <a:ea typeface="Roboto Light" pitchFamily="2" charset="0"/>
            </a:endParaRPr>
          </a:p>
          <a:p>
            <a:endParaRPr lang="es-AR" b="1" dirty="0">
              <a:solidFill>
                <a:srgbClr val="15B7C9"/>
              </a:solidFill>
              <a:latin typeface="Roboto Light" pitchFamily="2" charset="0"/>
              <a:ea typeface="Roboto Light" pitchFamily="2" charset="0"/>
              <a:sym typeface="Roboto"/>
            </a:endParaRPr>
          </a:p>
        </p:txBody>
      </p:sp>
      <p:pic>
        <p:nvPicPr>
          <p:cNvPr id="18" name="Imagen 17"/>
          <p:cNvPicPr/>
          <p:nvPr/>
        </p:nvPicPr>
        <p:blipFill>
          <a:blip r:embed="rId4"/>
          <a:srcRect/>
          <a:stretch>
            <a:fillRect/>
          </a:stretch>
        </p:blipFill>
        <p:spPr bwMode="auto">
          <a:xfrm>
            <a:off x="920325" y="2422673"/>
            <a:ext cx="5734050" cy="2647950"/>
          </a:xfrm>
          <a:prstGeom prst="rect">
            <a:avLst/>
          </a:prstGeom>
          <a:noFill/>
          <a:ln w="9525">
            <a:noFill/>
            <a:miter lim="800000"/>
            <a:headEnd/>
            <a:tailEnd/>
          </a:ln>
        </p:spPr>
      </p:pic>
      <p:pic>
        <p:nvPicPr>
          <p:cNvPr id="19" name="Imagen 18"/>
          <p:cNvPicPr/>
          <p:nvPr/>
        </p:nvPicPr>
        <p:blipFill>
          <a:blip r:embed="rId5"/>
          <a:srcRect/>
          <a:stretch>
            <a:fillRect/>
          </a:stretch>
        </p:blipFill>
        <p:spPr bwMode="auto">
          <a:xfrm>
            <a:off x="789605" y="6098365"/>
            <a:ext cx="5724525" cy="25146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p:nvPr/>
        </p:nvSpPr>
        <p:spPr>
          <a:xfrm>
            <a:off x="0" y="220600"/>
            <a:ext cx="4662000" cy="414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
                <a:solidFill>
                  <a:srgbClr val="FFFFFF"/>
                </a:solidFill>
                <a:latin typeface="Montserrat"/>
                <a:ea typeface="Montserrat"/>
                <a:cs typeface="Montserrat"/>
                <a:sym typeface="Montserrat"/>
              </a:rPr>
              <a:t>INSTRUCTIVO</a:t>
            </a:r>
            <a:r>
              <a:rPr lang="es" b="1">
                <a:solidFill>
                  <a:srgbClr val="FFFFFF"/>
                </a:solidFill>
                <a:latin typeface="Montserrat"/>
                <a:ea typeface="Montserrat"/>
                <a:cs typeface="Montserrat"/>
                <a:sym typeface="Montserrat"/>
              </a:rPr>
              <a:t> - MIGRACIÓN A ZIMBRA</a:t>
            </a:r>
            <a:endParaRPr b="1">
              <a:solidFill>
                <a:srgbClr val="FFFFFF"/>
              </a:solidFill>
              <a:latin typeface="Montserrat"/>
              <a:ea typeface="Montserrat"/>
              <a:cs typeface="Montserrat"/>
              <a:sym typeface="Montserrat"/>
            </a:endParaRPr>
          </a:p>
        </p:txBody>
      </p:sp>
      <p:sp>
        <p:nvSpPr>
          <p:cNvPr id="66" name="Google Shape;66;p14"/>
          <p:cNvSpPr txBox="1"/>
          <p:nvPr/>
        </p:nvSpPr>
        <p:spPr>
          <a:xfrm>
            <a:off x="4800600" y="220600"/>
            <a:ext cx="2697900" cy="4143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s">
                <a:solidFill>
                  <a:srgbClr val="FFFFFF"/>
                </a:solidFill>
                <a:latin typeface="Montserrat"/>
                <a:ea typeface="Montserrat"/>
                <a:cs typeface="Montserrat"/>
                <a:sym typeface="Montserrat"/>
              </a:rPr>
              <a:t>Página</a:t>
            </a:r>
            <a:r>
              <a:rPr lang="es" b="1">
                <a:solidFill>
                  <a:srgbClr val="FFFFFF"/>
                </a:solidFill>
                <a:latin typeface="Montserrat"/>
                <a:ea typeface="Montserrat"/>
                <a:cs typeface="Montserrat"/>
                <a:sym typeface="Montserrat"/>
              </a:rPr>
              <a:t> 1 </a:t>
            </a:r>
            <a:endParaRPr b="1">
              <a:solidFill>
                <a:srgbClr val="FFFFFF"/>
              </a:solidFill>
              <a:latin typeface="Montserrat"/>
              <a:ea typeface="Montserrat"/>
              <a:cs typeface="Montserrat"/>
              <a:sym typeface="Montserrat"/>
            </a:endParaRPr>
          </a:p>
        </p:txBody>
      </p:sp>
      <p:grpSp>
        <p:nvGrpSpPr>
          <p:cNvPr id="2" name="Google Shape;67;p14"/>
          <p:cNvGrpSpPr/>
          <p:nvPr/>
        </p:nvGrpSpPr>
        <p:grpSpPr>
          <a:xfrm>
            <a:off x="0" y="9804900"/>
            <a:ext cx="7574700" cy="895500"/>
            <a:chOff x="0" y="9804900"/>
            <a:chExt cx="7574700" cy="895500"/>
          </a:xfrm>
        </p:grpSpPr>
        <p:sp>
          <p:nvSpPr>
            <p:cNvPr id="68" name="Google Shape;68;p14"/>
            <p:cNvSpPr/>
            <p:nvPr/>
          </p:nvSpPr>
          <p:spPr>
            <a:xfrm>
              <a:off x="0" y="9804900"/>
              <a:ext cx="7574700" cy="895500"/>
            </a:xfrm>
            <a:prstGeom prst="rect">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9" name="Google Shape;69;p14"/>
            <p:cNvPicPr preferRelativeResize="0"/>
            <p:nvPr/>
          </p:nvPicPr>
          <p:blipFill>
            <a:blip r:embed="rId3">
              <a:alphaModFix/>
            </a:blip>
            <a:stretch>
              <a:fillRect/>
            </a:stretch>
          </p:blipFill>
          <p:spPr>
            <a:xfrm>
              <a:off x="2110713" y="9836575"/>
              <a:ext cx="3338574" cy="834650"/>
            </a:xfrm>
            <a:prstGeom prst="rect">
              <a:avLst/>
            </a:prstGeom>
            <a:noFill/>
            <a:ln>
              <a:noFill/>
            </a:ln>
          </p:spPr>
        </p:pic>
      </p:grpSp>
      <p:sp>
        <p:nvSpPr>
          <p:cNvPr id="70" name="Google Shape;70;p14"/>
          <p:cNvSpPr txBox="1"/>
          <p:nvPr/>
        </p:nvSpPr>
        <p:spPr>
          <a:xfrm>
            <a:off x="578238" y="2699408"/>
            <a:ext cx="6403200" cy="970800"/>
          </a:xfrm>
          <a:prstGeom prst="rect">
            <a:avLst/>
          </a:prstGeom>
          <a:noFill/>
          <a:ln>
            <a:noFill/>
          </a:ln>
        </p:spPr>
        <p:txBody>
          <a:bodyPr spcFirstLastPara="1" wrap="square" lIns="91425" tIns="91425" rIns="91425" bIns="91425" anchor="ctr" anchorCtr="0">
            <a:noAutofit/>
          </a:bodyPr>
          <a:lstStyle/>
          <a:p>
            <a:pPr marL="0" lvl="0" indent="0" algn="just" rtl="0">
              <a:lnSpc>
                <a:spcPct val="115000"/>
              </a:lnSpc>
              <a:spcBef>
                <a:spcPts val="1200"/>
              </a:spcBef>
              <a:spcAft>
                <a:spcPts val="0"/>
              </a:spcAft>
              <a:buNone/>
            </a:pPr>
            <a:r>
              <a:rPr lang="es-MX" dirty="0" smtClean="0">
                <a:solidFill>
                  <a:schemeClr val="tx1"/>
                </a:solidFill>
                <a:latin typeface="Roboto Light" pitchFamily="2" charset="0"/>
                <a:ea typeface="Roboto Light" pitchFamily="2" charset="0"/>
                <a:sym typeface="Roboto"/>
              </a:rPr>
              <a:t>. </a:t>
            </a:r>
            <a:endParaRPr lang="es-MX" dirty="0">
              <a:solidFill>
                <a:schemeClr val="tx1"/>
              </a:solidFill>
              <a:latin typeface="Roboto Light" pitchFamily="2" charset="0"/>
              <a:ea typeface="Roboto Light" pitchFamily="2" charset="0"/>
            </a:endParaRPr>
          </a:p>
        </p:txBody>
      </p:sp>
      <p:sp>
        <p:nvSpPr>
          <p:cNvPr id="72" name="Google Shape;72;p14"/>
          <p:cNvSpPr/>
          <p:nvPr/>
        </p:nvSpPr>
        <p:spPr>
          <a:xfrm>
            <a:off x="0" y="-8000"/>
            <a:ext cx="7574700" cy="764400"/>
          </a:xfrm>
          <a:prstGeom prst="rect">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4"/>
          <p:cNvSpPr txBox="1"/>
          <p:nvPr/>
        </p:nvSpPr>
        <p:spPr>
          <a:xfrm>
            <a:off x="4800600" y="220600"/>
            <a:ext cx="2697900" cy="4143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s" dirty="0">
                <a:solidFill>
                  <a:srgbClr val="FFFFFF"/>
                </a:solidFill>
                <a:latin typeface="Montserrat"/>
                <a:ea typeface="Montserrat"/>
                <a:cs typeface="Montserrat"/>
                <a:sym typeface="Montserrat"/>
              </a:rPr>
              <a:t>Página</a:t>
            </a:r>
            <a:r>
              <a:rPr lang="es" b="1" dirty="0">
                <a:solidFill>
                  <a:srgbClr val="FFFFFF"/>
                </a:solidFill>
                <a:latin typeface="Montserrat"/>
                <a:ea typeface="Montserrat"/>
                <a:cs typeface="Montserrat"/>
                <a:sym typeface="Montserrat"/>
              </a:rPr>
              <a:t> </a:t>
            </a:r>
            <a:r>
              <a:rPr lang="es" b="1" dirty="0" smtClean="0">
                <a:solidFill>
                  <a:srgbClr val="FFFFFF"/>
                </a:solidFill>
                <a:latin typeface="Montserrat"/>
                <a:ea typeface="Montserrat"/>
                <a:cs typeface="Montserrat"/>
                <a:sym typeface="Montserrat"/>
              </a:rPr>
              <a:t>5 </a:t>
            </a:r>
            <a:endParaRPr b="1">
              <a:solidFill>
                <a:srgbClr val="FFFFFF"/>
              </a:solidFill>
              <a:latin typeface="Montserrat"/>
              <a:ea typeface="Montserrat"/>
              <a:cs typeface="Montserrat"/>
              <a:sym typeface="Montserrat"/>
            </a:endParaRPr>
          </a:p>
        </p:txBody>
      </p:sp>
      <p:sp>
        <p:nvSpPr>
          <p:cNvPr id="74" name="Google Shape;74;p14"/>
          <p:cNvSpPr txBox="1"/>
          <p:nvPr/>
        </p:nvSpPr>
        <p:spPr>
          <a:xfrm>
            <a:off x="-1" y="220600"/>
            <a:ext cx="6455391" cy="414300"/>
          </a:xfrm>
          <a:prstGeom prst="rect">
            <a:avLst/>
          </a:prstGeom>
          <a:noFill/>
          <a:ln>
            <a:noFill/>
          </a:ln>
        </p:spPr>
        <p:txBody>
          <a:bodyPr spcFirstLastPara="1" wrap="square" lIns="91425" tIns="91425" rIns="91425" bIns="91425" anchor="t" anchorCtr="0">
            <a:noAutofit/>
          </a:bodyPr>
          <a:lstStyle/>
          <a:p>
            <a:r>
              <a:rPr lang="es" dirty="0">
                <a:solidFill>
                  <a:srgbClr val="FFFFFF"/>
                </a:solidFill>
                <a:latin typeface="Montserrat"/>
                <a:ea typeface="Montserrat"/>
                <a:cs typeface="Montserrat"/>
                <a:sym typeface="Montserrat"/>
              </a:rPr>
              <a:t>INSTRUCTIVO</a:t>
            </a:r>
            <a:r>
              <a:rPr lang="es" b="1" dirty="0">
                <a:solidFill>
                  <a:srgbClr val="FFFFFF"/>
                </a:solidFill>
                <a:latin typeface="Montserrat"/>
                <a:ea typeface="Montserrat"/>
                <a:cs typeface="Montserrat"/>
                <a:sym typeface="Montserrat"/>
              </a:rPr>
              <a:t> </a:t>
            </a:r>
            <a:r>
              <a:rPr lang="es" b="1" dirty="0" smtClean="0">
                <a:solidFill>
                  <a:srgbClr val="FFFFFF"/>
                </a:solidFill>
                <a:latin typeface="Montserrat"/>
                <a:ea typeface="Montserrat"/>
                <a:cs typeface="Montserrat"/>
                <a:sym typeface="Montserrat"/>
              </a:rPr>
              <a:t>– </a:t>
            </a:r>
            <a:r>
              <a:rPr lang="es-AR" dirty="0">
                <a:solidFill>
                  <a:srgbClr val="FFFFFF"/>
                </a:solidFill>
                <a:latin typeface="Montserrat"/>
                <a:ea typeface="Montserrat"/>
                <a:cs typeface="Montserrat"/>
                <a:sym typeface="Montserrat"/>
              </a:rPr>
              <a:t>Registro de Transferencias Bancarias</a:t>
            </a:r>
            <a:endParaRPr lang="es-AR" dirty="0">
              <a:solidFill>
                <a:schemeClr val="bg1"/>
              </a:solidFill>
              <a:latin typeface="Montserrat"/>
              <a:ea typeface="Montserrat"/>
              <a:cs typeface="Montserrat"/>
              <a:sym typeface="Montserrat"/>
            </a:endParaRPr>
          </a:p>
        </p:txBody>
      </p:sp>
      <p:sp>
        <p:nvSpPr>
          <p:cNvPr id="82" name="Google Shape;82;p14"/>
          <p:cNvSpPr/>
          <p:nvPr/>
        </p:nvSpPr>
        <p:spPr>
          <a:xfrm rot="10800000">
            <a:off x="6895200" y="706063"/>
            <a:ext cx="322800" cy="181500"/>
          </a:xfrm>
          <a:prstGeom prst="triangle">
            <a:avLst>
              <a:gd name="adj" fmla="val 50000"/>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19 CuadroTexto"/>
          <p:cNvSpPr txBox="1"/>
          <p:nvPr/>
        </p:nvSpPr>
        <p:spPr>
          <a:xfrm>
            <a:off x="662789" y="1213963"/>
            <a:ext cx="6414264" cy="8925520"/>
          </a:xfrm>
          <a:prstGeom prst="rect">
            <a:avLst/>
          </a:prstGeom>
          <a:noFill/>
        </p:spPr>
        <p:txBody>
          <a:bodyPr wrap="square" rtlCol="0">
            <a:spAutoFit/>
          </a:bodyPr>
          <a:lstStyle/>
          <a:p>
            <a:r>
              <a:rPr lang="es-ES" dirty="0">
                <a:latin typeface="Roboto Light" pitchFamily="2" charset="0"/>
                <a:ea typeface="Roboto Light" pitchFamily="2" charset="0"/>
              </a:rPr>
              <a:t>Los datos del comprobante a ingresar son: </a:t>
            </a:r>
            <a:endParaRPr lang="es-ES" dirty="0" smtClean="0">
              <a:latin typeface="Roboto Light" pitchFamily="2" charset="0"/>
              <a:ea typeface="Roboto Light" pitchFamily="2" charset="0"/>
            </a:endParaRPr>
          </a:p>
          <a:p>
            <a:endParaRPr lang="es-ES" dirty="0">
              <a:latin typeface="Roboto Light" pitchFamily="2" charset="0"/>
              <a:ea typeface="Roboto Light" pitchFamily="2" charset="0"/>
            </a:endParaRPr>
          </a:p>
          <a:p>
            <a:pPr marL="285750" indent="-285750">
              <a:buFont typeface="Wingdings" panose="05000000000000000000" pitchFamily="2" charset="2"/>
              <a:buChar char="Ø"/>
            </a:pPr>
            <a:r>
              <a:rPr lang="es-ES" dirty="0" smtClean="0">
                <a:latin typeface="Roboto Light" pitchFamily="2" charset="0"/>
                <a:ea typeface="Roboto Light" pitchFamily="2" charset="0"/>
              </a:rPr>
              <a:t>Fecha </a:t>
            </a:r>
            <a:r>
              <a:rPr lang="es-ES" dirty="0">
                <a:latin typeface="Roboto Light" pitchFamily="2" charset="0"/>
                <a:ea typeface="Roboto Light" pitchFamily="2" charset="0"/>
              </a:rPr>
              <a:t>de transferencia, </a:t>
            </a:r>
            <a:r>
              <a:rPr lang="es-ES" dirty="0" smtClean="0">
                <a:latin typeface="Roboto Light" pitchFamily="2" charset="0"/>
                <a:ea typeface="Roboto Light" pitchFamily="2" charset="0"/>
              </a:rPr>
              <a:t>banco.</a:t>
            </a:r>
          </a:p>
          <a:p>
            <a:pPr marL="285750" indent="-285750">
              <a:buFont typeface="Wingdings" panose="05000000000000000000" pitchFamily="2" charset="2"/>
              <a:buChar char="Ø"/>
            </a:pPr>
            <a:r>
              <a:rPr lang="es-ES" dirty="0">
                <a:latin typeface="Roboto Light" pitchFamily="2" charset="0"/>
                <a:ea typeface="Roboto Light" pitchFamily="2" charset="0"/>
              </a:rPr>
              <a:t>N</a:t>
            </a:r>
            <a:r>
              <a:rPr lang="es-ES" dirty="0" smtClean="0">
                <a:latin typeface="Roboto Light" pitchFamily="2" charset="0"/>
                <a:ea typeface="Roboto Light" pitchFamily="2" charset="0"/>
              </a:rPr>
              <a:t>úmero </a:t>
            </a:r>
            <a:r>
              <a:rPr lang="es-ES" dirty="0">
                <a:latin typeface="Roboto Light" pitchFamily="2" charset="0"/>
                <a:ea typeface="Roboto Light" pitchFamily="2" charset="0"/>
              </a:rPr>
              <a:t>de </a:t>
            </a:r>
            <a:r>
              <a:rPr lang="es-ES" dirty="0" smtClean="0">
                <a:latin typeface="Roboto Light" pitchFamily="2" charset="0"/>
                <a:ea typeface="Roboto Light" pitchFamily="2" charset="0"/>
              </a:rPr>
              <a:t>comprobante.</a:t>
            </a:r>
          </a:p>
          <a:p>
            <a:pPr marL="285750" indent="-285750">
              <a:buFont typeface="Wingdings" panose="05000000000000000000" pitchFamily="2" charset="2"/>
              <a:buChar char="Ø"/>
            </a:pPr>
            <a:r>
              <a:rPr lang="es-ES" dirty="0" smtClean="0">
                <a:latin typeface="Roboto Light" pitchFamily="2" charset="0"/>
                <a:ea typeface="Roboto Light" pitchFamily="2" charset="0"/>
              </a:rPr>
              <a:t>I</a:t>
            </a:r>
            <a:r>
              <a:rPr lang="es-ES" dirty="0" smtClean="0">
                <a:latin typeface="Roboto Light" pitchFamily="2" charset="0"/>
                <a:ea typeface="Roboto Light" pitchFamily="2" charset="0"/>
              </a:rPr>
              <a:t>mporte </a:t>
            </a:r>
          </a:p>
          <a:p>
            <a:pPr marL="285750" indent="-285750">
              <a:buFont typeface="Wingdings" panose="05000000000000000000" pitchFamily="2" charset="2"/>
              <a:buChar char="Ø"/>
            </a:pPr>
            <a:r>
              <a:rPr lang="es-ES" dirty="0" smtClean="0">
                <a:latin typeface="Roboto Light" pitchFamily="2" charset="0"/>
                <a:ea typeface="Roboto Light" pitchFamily="2" charset="0"/>
              </a:rPr>
              <a:t>Se</a:t>
            </a:r>
            <a:r>
              <a:rPr lang="es-ES" dirty="0" smtClean="0">
                <a:latin typeface="Roboto Light" pitchFamily="2" charset="0"/>
                <a:ea typeface="Roboto Light" pitchFamily="2" charset="0"/>
              </a:rPr>
              <a:t> deberá </a:t>
            </a:r>
            <a:r>
              <a:rPr lang="es-ES" dirty="0">
                <a:latin typeface="Roboto Light" pitchFamily="2" charset="0"/>
                <a:ea typeface="Roboto Light" pitchFamily="2" charset="0"/>
              </a:rPr>
              <a:t>subir el archivo del comprobante. </a:t>
            </a:r>
            <a:endParaRPr lang="es-ES" dirty="0" smtClean="0">
              <a:latin typeface="Roboto Light" pitchFamily="2" charset="0"/>
              <a:ea typeface="Roboto Light" pitchFamily="2" charset="0"/>
            </a:endParaRPr>
          </a:p>
          <a:p>
            <a:endParaRPr lang="es-ES" dirty="0">
              <a:latin typeface="Roboto Light" pitchFamily="2" charset="0"/>
              <a:ea typeface="Roboto Light" pitchFamily="2" charset="0"/>
            </a:endParaRPr>
          </a:p>
          <a:p>
            <a:r>
              <a:rPr lang="es-ES" dirty="0" smtClean="0">
                <a:latin typeface="Roboto Light" pitchFamily="2" charset="0"/>
                <a:ea typeface="Roboto Light" pitchFamily="2" charset="0"/>
              </a:rPr>
              <a:t>Una </a:t>
            </a:r>
            <a:r>
              <a:rPr lang="es-ES" dirty="0">
                <a:latin typeface="Roboto Light" pitchFamily="2" charset="0"/>
                <a:ea typeface="Roboto Light" pitchFamily="2" charset="0"/>
              </a:rPr>
              <a:t>vez finalizada la carga se presiona el botón </a:t>
            </a:r>
            <a:r>
              <a:rPr lang="es-ES" b="1" dirty="0">
                <a:solidFill>
                  <a:srgbClr val="15B7C9"/>
                </a:solidFill>
                <a:latin typeface="Roboto Light" pitchFamily="2" charset="0"/>
                <a:ea typeface="Roboto Light" pitchFamily="2" charset="0"/>
              </a:rPr>
              <a:t>‘Guardar Comprobante’.</a:t>
            </a:r>
            <a:endParaRPr lang="es-AR" b="1" dirty="0">
              <a:solidFill>
                <a:srgbClr val="15B7C9"/>
              </a:solidFill>
              <a:latin typeface="Roboto Light" pitchFamily="2" charset="0"/>
              <a:ea typeface="Roboto Light" pitchFamily="2" charset="0"/>
            </a:endParaRPr>
          </a:p>
          <a:p>
            <a:r>
              <a:rPr lang="es-ES" b="1" dirty="0">
                <a:solidFill>
                  <a:srgbClr val="15B7C9"/>
                </a:solidFill>
                <a:latin typeface="Roboto Light" pitchFamily="2" charset="0"/>
                <a:ea typeface="Roboto Light" pitchFamily="2" charset="0"/>
              </a:rPr>
              <a:t> </a:t>
            </a:r>
            <a:endParaRPr lang="es-AR" b="1" dirty="0">
              <a:solidFill>
                <a:srgbClr val="15B7C9"/>
              </a:solidFill>
              <a:latin typeface="Roboto Light" pitchFamily="2" charset="0"/>
              <a:ea typeface="Roboto Light" pitchFamily="2" charset="0"/>
            </a:endParaRPr>
          </a:p>
          <a:p>
            <a:endParaRPr lang="es-MX" dirty="0" smtClean="0"/>
          </a:p>
          <a:p>
            <a:endParaRPr lang="es-MX" dirty="0" smtClean="0"/>
          </a:p>
          <a:p>
            <a:endParaRPr lang="es-MX" dirty="0" smtClean="0"/>
          </a:p>
          <a:p>
            <a:endParaRPr lang="es-MX" dirty="0" smtClean="0"/>
          </a:p>
          <a:p>
            <a:endParaRPr lang="es-MX" dirty="0"/>
          </a:p>
          <a:p>
            <a:endParaRPr lang="es-MX" dirty="0" smtClean="0"/>
          </a:p>
          <a:p>
            <a:endParaRPr lang="es-MX" dirty="0"/>
          </a:p>
          <a:p>
            <a:endParaRPr lang="es-MX" dirty="0" smtClean="0"/>
          </a:p>
          <a:p>
            <a:endParaRPr lang="es-MX" dirty="0"/>
          </a:p>
          <a:p>
            <a:endParaRPr lang="es-MX" dirty="0" smtClean="0"/>
          </a:p>
          <a:p>
            <a:endParaRPr lang="es-MX" dirty="0"/>
          </a:p>
          <a:p>
            <a:endParaRPr lang="es-MX" dirty="0" smtClean="0"/>
          </a:p>
          <a:p>
            <a:endParaRPr lang="es-MX" dirty="0" smtClean="0"/>
          </a:p>
          <a:p>
            <a:endParaRPr lang="es-MX" dirty="0" smtClean="0"/>
          </a:p>
          <a:p>
            <a:r>
              <a:rPr lang="es-ES" dirty="0">
                <a:latin typeface="Roboto Light" pitchFamily="2" charset="0"/>
                <a:ea typeface="Roboto Light" pitchFamily="2" charset="0"/>
              </a:rPr>
              <a:t>Se mostrará la pantalla con el resumen de los boletos y los comprobantes asociados al trámite. </a:t>
            </a:r>
            <a:endParaRPr lang="es-ES" dirty="0" smtClean="0">
              <a:latin typeface="Roboto Light" pitchFamily="2" charset="0"/>
              <a:ea typeface="Roboto Light" pitchFamily="2" charset="0"/>
            </a:endParaRPr>
          </a:p>
          <a:p>
            <a:endParaRPr lang="es-ES" dirty="0">
              <a:latin typeface="Roboto Light" pitchFamily="2" charset="0"/>
              <a:ea typeface="Roboto Light" pitchFamily="2" charset="0"/>
            </a:endParaRPr>
          </a:p>
          <a:p>
            <a:r>
              <a:rPr lang="es-ES" b="1" dirty="0" smtClean="0">
                <a:latin typeface="Roboto Light" pitchFamily="2" charset="0"/>
                <a:ea typeface="Roboto Light" pitchFamily="2" charset="0"/>
              </a:rPr>
              <a:t>Aclaraciones: </a:t>
            </a:r>
          </a:p>
          <a:p>
            <a:pPr marL="285750" indent="-285750">
              <a:buFont typeface="Wingdings" panose="05000000000000000000" pitchFamily="2" charset="2"/>
              <a:buChar char="Ø"/>
            </a:pPr>
            <a:r>
              <a:rPr lang="es-ES" dirty="0" smtClean="0">
                <a:latin typeface="Roboto Light" pitchFamily="2" charset="0"/>
                <a:ea typeface="Roboto Light" pitchFamily="2" charset="0"/>
              </a:rPr>
              <a:t>Es </a:t>
            </a:r>
            <a:r>
              <a:rPr lang="es-ES" dirty="0">
                <a:latin typeface="Roboto Light" pitchFamily="2" charset="0"/>
                <a:ea typeface="Roboto Light" pitchFamily="2" charset="0"/>
              </a:rPr>
              <a:t>importante tener en cuenta que el trámite puede finalizarse solo si la suma de los importes de los boletos es menor o igual al de la suma de los comprobantes de transferencia. Si el importe de los boletos es mayor se deberá ingresar un comprobante de transferencia más o eliminar alguno de los boletos. </a:t>
            </a:r>
            <a:endParaRPr lang="es-ES" dirty="0" smtClean="0">
              <a:latin typeface="Roboto Light" pitchFamily="2" charset="0"/>
              <a:ea typeface="Roboto Light" pitchFamily="2" charset="0"/>
            </a:endParaRPr>
          </a:p>
          <a:p>
            <a:endParaRPr lang="es-ES" dirty="0" smtClean="0">
              <a:latin typeface="Roboto Light" pitchFamily="2" charset="0"/>
              <a:ea typeface="Roboto Light" pitchFamily="2" charset="0"/>
            </a:endParaRPr>
          </a:p>
          <a:p>
            <a:pPr marL="285750" indent="-285750">
              <a:buFont typeface="Wingdings" panose="05000000000000000000" pitchFamily="2" charset="2"/>
              <a:buChar char="Ø"/>
            </a:pPr>
            <a:r>
              <a:rPr lang="es-ES" dirty="0" smtClean="0">
                <a:latin typeface="Roboto Light" pitchFamily="2" charset="0"/>
                <a:ea typeface="Roboto Light" pitchFamily="2" charset="0"/>
              </a:rPr>
              <a:t>Si </a:t>
            </a:r>
            <a:r>
              <a:rPr lang="es-ES" dirty="0">
                <a:latin typeface="Roboto Light" pitchFamily="2" charset="0"/>
                <a:ea typeface="Roboto Light" pitchFamily="2" charset="0"/>
              </a:rPr>
              <a:t>el importe de la/s transferencia/s es mayor, es decir queda un saldo a favor de la empresa, es sumamente importante saber </a:t>
            </a:r>
            <a:r>
              <a:rPr lang="es-ES" dirty="0" smtClean="0">
                <a:latin typeface="Roboto Light" pitchFamily="2" charset="0"/>
                <a:ea typeface="Roboto Light" pitchFamily="2" charset="0"/>
              </a:rPr>
              <a:t>que el saldo no podrá usarse como cuenta corriente sino que la empresa deberá iniciar un expediente para pedir la devolución del mismo. Es deseable que el importe transferido coincida con la suma de los boletos asociados para pagar con dicha transferencia. </a:t>
            </a:r>
            <a:endParaRPr lang="es-MX" dirty="0">
              <a:latin typeface="Roboto Light" pitchFamily="2" charset="0"/>
              <a:ea typeface="Roboto Light" pitchFamily="2" charset="0"/>
            </a:endParaRPr>
          </a:p>
          <a:p>
            <a:endParaRPr lang="es-MX" dirty="0">
              <a:latin typeface="Roboto Light" pitchFamily="2" charset="0"/>
              <a:ea typeface="Roboto Light" pitchFamily="2" charset="0"/>
            </a:endParaRPr>
          </a:p>
          <a:p>
            <a:endParaRPr lang="es-ES" dirty="0">
              <a:latin typeface="Roboto Light" pitchFamily="2" charset="0"/>
              <a:ea typeface="Roboto Light" pitchFamily="2" charset="0"/>
            </a:endParaRPr>
          </a:p>
        </p:txBody>
      </p:sp>
      <p:pic>
        <p:nvPicPr>
          <p:cNvPr id="17" name="Imagen 16"/>
          <p:cNvPicPr/>
          <p:nvPr/>
        </p:nvPicPr>
        <p:blipFill>
          <a:blip r:embed="rId4"/>
          <a:srcRect/>
          <a:stretch>
            <a:fillRect/>
          </a:stretch>
        </p:blipFill>
        <p:spPr bwMode="auto">
          <a:xfrm>
            <a:off x="881108" y="3290686"/>
            <a:ext cx="5977625" cy="2667352"/>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p:nvPr/>
        </p:nvSpPr>
        <p:spPr>
          <a:xfrm>
            <a:off x="0" y="220600"/>
            <a:ext cx="4662000" cy="414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
                <a:solidFill>
                  <a:srgbClr val="FFFFFF"/>
                </a:solidFill>
                <a:latin typeface="Montserrat"/>
                <a:ea typeface="Montserrat"/>
                <a:cs typeface="Montserrat"/>
                <a:sym typeface="Montserrat"/>
              </a:rPr>
              <a:t>INSTRUCTIVO</a:t>
            </a:r>
            <a:r>
              <a:rPr lang="es" b="1">
                <a:solidFill>
                  <a:srgbClr val="FFFFFF"/>
                </a:solidFill>
                <a:latin typeface="Montserrat"/>
                <a:ea typeface="Montserrat"/>
                <a:cs typeface="Montserrat"/>
                <a:sym typeface="Montserrat"/>
              </a:rPr>
              <a:t> - MIGRACIÓN A ZIMBRA</a:t>
            </a:r>
            <a:endParaRPr b="1">
              <a:solidFill>
                <a:srgbClr val="FFFFFF"/>
              </a:solidFill>
              <a:latin typeface="Montserrat"/>
              <a:ea typeface="Montserrat"/>
              <a:cs typeface="Montserrat"/>
              <a:sym typeface="Montserrat"/>
            </a:endParaRPr>
          </a:p>
        </p:txBody>
      </p:sp>
      <p:sp>
        <p:nvSpPr>
          <p:cNvPr id="66" name="Google Shape;66;p14"/>
          <p:cNvSpPr txBox="1"/>
          <p:nvPr/>
        </p:nvSpPr>
        <p:spPr>
          <a:xfrm>
            <a:off x="4800600" y="220600"/>
            <a:ext cx="2697900" cy="4143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s">
                <a:solidFill>
                  <a:srgbClr val="FFFFFF"/>
                </a:solidFill>
                <a:latin typeface="Montserrat"/>
                <a:ea typeface="Montserrat"/>
                <a:cs typeface="Montserrat"/>
                <a:sym typeface="Montserrat"/>
              </a:rPr>
              <a:t>Página</a:t>
            </a:r>
            <a:r>
              <a:rPr lang="es" b="1">
                <a:solidFill>
                  <a:srgbClr val="FFFFFF"/>
                </a:solidFill>
                <a:latin typeface="Montserrat"/>
                <a:ea typeface="Montserrat"/>
                <a:cs typeface="Montserrat"/>
                <a:sym typeface="Montserrat"/>
              </a:rPr>
              <a:t> 1 </a:t>
            </a:r>
            <a:endParaRPr b="1">
              <a:solidFill>
                <a:srgbClr val="FFFFFF"/>
              </a:solidFill>
              <a:latin typeface="Montserrat"/>
              <a:ea typeface="Montserrat"/>
              <a:cs typeface="Montserrat"/>
              <a:sym typeface="Montserrat"/>
            </a:endParaRPr>
          </a:p>
        </p:txBody>
      </p:sp>
      <p:grpSp>
        <p:nvGrpSpPr>
          <p:cNvPr id="2" name="Google Shape;67;p14"/>
          <p:cNvGrpSpPr/>
          <p:nvPr/>
        </p:nvGrpSpPr>
        <p:grpSpPr>
          <a:xfrm>
            <a:off x="0" y="9804900"/>
            <a:ext cx="7574700" cy="895500"/>
            <a:chOff x="0" y="9804900"/>
            <a:chExt cx="7574700" cy="895500"/>
          </a:xfrm>
        </p:grpSpPr>
        <p:sp>
          <p:nvSpPr>
            <p:cNvPr id="68" name="Google Shape;68;p14"/>
            <p:cNvSpPr/>
            <p:nvPr/>
          </p:nvSpPr>
          <p:spPr>
            <a:xfrm>
              <a:off x="0" y="9804900"/>
              <a:ext cx="7574700" cy="895500"/>
            </a:xfrm>
            <a:prstGeom prst="rect">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9" name="Google Shape;69;p14"/>
            <p:cNvPicPr preferRelativeResize="0"/>
            <p:nvPr/>
          </p:nvPicPr>
          <p:blipFill>
            <a:blip r:embed="rId3">
              <a:alphaModFix/>
            </a:blip>
            <a:stretch>
              <a:fillRect/>
            </a:stretch>
          </p:blipFill>
          <p:spPr>
            <a:xfrm>
              <a:off x="2110713" y="9836575"/>
              <a:ext cx="3338574" cy="834650"/>
            </a:xfrm>
            <a:prstGeom prst="rect">
              <a:avLst/>
            </a:prstGeom>
            <a:noFill/>
            <a:ln>
              <a:noFill/>
            </a:ln>
          </p:spPr>
        </p:pic>
      </p:grpSp>
      <p:sp>
        <p:nvSpPr>
          <p:cNvPr id="72" name="Google Shape;72;p14"/>
          <p:cNvSpPr/>
          <p:nvPr/>
        </p:nvSpPr>
        <p:spPr>
          <a:xfrm>
            <a:off x="0" y="-8000"/>
            <a:ext cx="7574700" cy="764400"/>
          </a:xfrm>
          <a:prstGeom prst="rect">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4"/>
          <p:cNvSpPr txBox="1"/>
          <p:nvPr/>
        </p:nvSpPr>
        <p:spPr>
          <a:xfrm>
            <a:off x="4800600" y="220600"/>
            <a:ext cx="2697900" cy="4143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s" dirty="0">
                <a:solidFill>
                  <a:srgbClr val="FFFFFF"/>
                </a:solidFill>
                <a:latin typeface="Montserrat"/>
                <a:ea typeface="Montserrat"/>
                <a:cs typeface="Montserrat"/>
                <a:sym typeface="Montserrat"/>
              </a:rPr>
              <a:t>Página</a:t>
            </a:r>
            <a:r>
              <a:rPr lang="es" b="1" dirty="0">
                <a:solidFill>
                  <a:srgbClr val="FFFFFF"/>
                </a:solidFill>
                <a:latin typeface="Montserrat"/>
                <a:ea typeface="Montserrat"/>
                <a:cs typeface="Montserrat"/>
                <a:sym typeface="Montserrat"/>
              </a:rPr>
              <a:t> </a:t>
            </a:r>
            <a:r>
              <a:rPr lang="es" b="1" dirty="0" smtClean="0">
                <a:solidFill>
                  <a:srgbClr val="FFFFFF"/>
                </a:solidFill>
                <a:latin typeface="Montserrat"/>
                <a:ea typeface="Montserrat"/>
                <a:cs typeface="Montserrat"/>
                <a:sym typeface="Montserrat"/>
              </a:rPr>
              <a:t>7 </a:t>
            </a:r>
            <a:endParaRPr b="1">
              <a:solidFill>
                <a:srgbClr val="FFFFFF"/>
              </a:solidFill>
              <a:latin typeface="Montserrat"/>
              <a:ea typeface="Montserrat"/>
              <a:cs typeface="Montserrat"/>
              <a:sym typeface="Montserrat"/>
            </a:endParaRPr>
          </a:p>
        </p:txBody>
      </p:sp>
      <p:sp>
        <p:nvSpPr>
          <p:cNvPr id="74" name="Google Shape;74;p14"/>
          <p:cNvSpPr txBox="1"/>
          <p:nvPr/>
        </p:nvSpPr>
        <p:spPr>
          <a:xfrm>
            <a:off x="-1" y="220600"/>
            <a:ext cx="6455391" cy="414300"/>
          </a:xfrm>
          <a:prstGeom prst="rect">
            <a:avLst/>
          </a:prstGeom>
          <a:noFill/>
          <a:ln>
            <a:noFill/>
          </a:ln>
        </p:spPr>
        <p:txBody>
          <a:bodyPr spcFirstLastPara="1" wrap="square" lIns="91425" tIns="91425" rIns="91425" bIns="91425" anchor="t" anchorCtr="0">
            <a:noAutofit/>
          </a:bodyPr>
          <a:lstStyle/>
          <a:p>
            <a:r>
              <a:rPr lang="es" dirty="0">
                <a:solidFill>
                  <a:srgbClr val="FFFFFF"/>
                </a:solidFill>
                <a:latin typeface="Montserrat"/>
                <a:ea typeface="Montserrat"/>
                <a:cs typeface="Montserrat"/>
                <a:sym typeface="Montserrat"/>
              </a:rPr>
              <a:t>INSTRUCTIVO</a:t>
            </a:r>
            <a:r>
              <a:rPr lang="es" b="1" dirty="0">
                <a:solidFill>
                  <a:srgbClr val="FFFFFF"/>
                </a:solidFill>
                <a:latin typeface="Montserrat"/>
                <a:ea typeface="Montserrat"/>
                <a:cs typeface="Montserrat"/>
                <a:sym typeface="Montserrat"/>
              </a:rPr>
              <a:t> </a:t>
            </a:r>
            <a:r>
              <a:rPr lang="es" b="1" dirty="0" smtClean="0">
                <a:solidFill>
                  <a:srgbClr val="FFFFFF"/>
                </a:solidFill>
                <a:latin typeface="Montserrat"/>
                <a:ea typeface="Montserrat"/>
                <a:cs typeface="Montserrat"/>
                <a:sym typeface="Montserrat"/>
              </a:rPr>
              <a:t>– </a:t>
            </a:r>
            <a:r>
              <a:rPr lang="es-AR" dirty="0">
                <a:solidFill>
                  <a:srgbClr val="FFFFFF"/>
                </a:solidFill>
                <a:latin typeface="Montserrat"/>
                <a:ea typeface="Montserrat"/>
                <a:cs typeface="Montserrat"/>
                <a:sym typeface="Montserrat"/>
              </a:rPr>
              <a:t>Registro de Transferencias Bancarias</a:t>
            </a:r>
            <a:endParaRPr lang="es-AR" dirty="0">
              <a:solidFill>
                <a:schemeClr val="bg1"/>
              </a:solidFill>
              <a:latin typeface="Montserrat"/>
              <a:ea typeface="Montserrat"/>
              <a:cs typeface="Montserrat"/>
              <a:sym typeface="Montserrat"/>
            </a:endParaRPr>
          </a:p>
          <a:p>
            <a:pPr lvl="0"/>
            <a:endParaRPr lang="es-AR" dirty="0" smtClean="0">
              <a:solidFill>
                <a:schemeClr val="bg1"/>
              </a:solidFill>
              <a:latin typeface="Roboto Light" pitchFamily="2" charset="0"/>
              <a:ea typeface="Roboto Light" pitchFamily="2" charset="0"/>
              <a:cs typeface="Montserrat"/>
              <a:sym typeface="Montserrat"/>
            </a:endParaRPr>
          </a:p>
          <a:p>
            <a:endParaRPr lang="es-AR" b="1" dirty="0" smtClean="0">
              <a:solidFill>
                <a:srgbClr val="FFFFFF"/>
              </a:solidFill>
              <a:latin typeface="Montserrat"/>
              <a:ea typeface="Montserrat"/>
              <a:cs typeface="Montserrat"/>
              <a:sym typeface="Montserrat"/>
            </a:endParaRPr>
          </a:p>
        </p:txBody>
      </p:sp>
      <p:sp>
        <p:nvSpPr>
          <p:cNvPr id="82" name="Google Shape;82;p14"/>
          <p:cNvSpPr/>
          <p:nvPr/>
        </p:nvSpPr>
        <p:spPr>
          <a:xfrm rot="10800000">
            <a:off x="6895200" y="706063"/>
            <a:ext cx="322800" cy="181500"/>
          </a:xfrm>
          <a:prstGeom prst="triangle">
            <a:avLst>
              <a:gd name="adj" fmla="val 50000"/>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 name="Imagen 17"/>
          <p:cNvPicPr/>
          <p:nvPr/>
        </p:nvPicPr>
        <p:blipFill>
          <a:blip r:embed="rId4"/>
          <a:srcRect/>
          <a:stretch>
            <a:fillRect/>
          </a:stretch>
        </p:blipFill>
        <p:spPr bwMode="auto">
          <a:xfrm>
            <a:off x="912975" y="2168872"/>
            <a:ext cx="5734050" cy="3267075"/>
          </a:xfrm>
          <a:prstGeom prst="rect">
            <a:avLst/>
          </a:prstGeom>
          <a:noFill/>
          <a:ln w="9525">
            <a:noFill/>
            <a:miter lim="800000"/>
            <a:headEnd/>
            <a:tailEnd/>
          </a:ln>
        </p:spPr>
      </p:pic>
      <p:sp>
        <p:nvSpPr>
          <p:cNvPr id="4" name="Rectángulo 3"/>
          <p:cNvSpPr/>
          <p:nvPr/>
        </p:nvSpPr>
        <p:spPr>
          <a:xfrm>
            <a:off x="811720" y="5728103"/>
            <a:ext cx="6180983" cy="835613"/>
          </a:xfrm>
          <a:prstGeom prst="rect">
            <a:avLst/>
          </a:prstGeom>
        </p:spPr>
        <p:txBody>
          <a:bodyPr wrap="square">
            <a:spAutoFit/>
          </a:bodyPr>
          <a:lstStyle/>
          <a:p>
            <a:pPr>
              <a:lnSpc>
                <a:spcPct val="115000"/>
              </a:lnSpc>
            </a:pPr>
            <a:r>
              <a:rPr lang="es-AR" dirty="0" smtClean="0">
                <a:latin typeface="Roboto Light" pitchFamily="2" charset="0"/>
                <a:ea typeface="Roboto Light" pitchFamily="2" charset="0"/>
              </a:rPr>
              <a:t>En la siguiente pantalla, se podrán visualizar los trámites con sus respectivos estados para su seguimiento. </a:t>
            </a:r>
            <a:endParaRPr lang="es-AR" dirty="0">
              <a:latin typeface="Roboto Light" pitchFamily="2" charset="0"/>
              <a:ea typeface="Roboto Light" pitchFamily="2" charset="0"/>
            </a:endParaRPr>
          </a:p>
          <a:p>
            <a:pPr>
              <a:lnSpc>
                <a:spcPct val="115000"/>
              </a:lnSpc>
            </a:pPr>
            <a:r>
              <a:rPr lang="es-ES" dirty="0">
                <a:latin typeface="Roboto Light" pitchFamily="2" charset="0"/>
                <a:ea typeface="Roboto Light" pitchFamily="2" charset="0"/>
              </a:rPr>
              <a:t> </a:t>
            </a:r>
            <a:endParaRPr lang="es-AR" dirty="0">
              <a:latin typeface="Roboto Light" pitchFamily="2" charset="0"/>
              <a:ea typeface="Roboto Light" pitchFamily="2" charset="0"/>
            </a:endParaRPr>
          </a:p>
        </p:txBody>
      </p:sp>
      <p:pic>
        <p:nvPicPr>
          <p:cNvPr id="20" name="Imagen 19"/>
          <p:cNvPicPr/>
          <p:nvPr/>
        </p:nvPicPr>
        <p:blipFill>
          <a:blip r:embed="rId5"/>
          <a:srcRect/>
          <a:stretch>
            <a:fillRect/>
          </a:stretch>
        </p:blipFill>
        <p:spPr bwMode="auto">
          <a:xfrm>
            <a:off x="811720" y="6563716"/>
            <a:ext cx="5724525" cy="2600325"/>
          </a:xfrm>
          <a:prstGeom prst="rect">
            <a:avLst/>
          </a:prstGeom>
          <a:noFill/>
          <a:ln w="9525">
            <a:noFill/>
            <a:miter lim="800000"/>
            <a:headEnd/>
            <a:tailEnd/>
          </a:ln>
        </p:spPr>
      </p:pic>
      <p:sp>
        <p:nvSpPr>
          <p:cNvPr id="3" name="Rectángulo 2"/>
          <p:cNvSpPr/>
          <p:nvPr/>
        </p:nvSpPr>
        <p:spPr>
          <a:xfrm>
            <a:off x="811721" y="1353497"/>
            <a:ext cx="6180983" cy="523220"/>
          </a:xfrm>
          <a:prstGeom prst="rect">
            <a:avLst/>
          </a:prstGeom>
        </p:spPr>
        <p:txBody>
          <a:bodyPr wrap="square">
            <a:spAutoFit/>
          </a:bodyPr>
          <a:lstStyle/>
          <a:p>
            <a:r>
              <a:rPr lang="es-MX" dirty="0">
                <a:latin typeface="Roboto Light" pitchFamily="2" charset="0"/>
                <a:ea typeface="Roboto Light" pitchFamily="2" charset="0"/>
              </a:rPr>
              <a:t>Se mostrará la pantalla con el resumen de los boletos y los comprobantes asociados al trámite.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p:nvPr/>
        </p:nvSpPr>
        <p:spPr>
          <a:xfrm>
            <a:off x="0" y="220600"/>
            <a:ext cx="4662000" cy="414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
                <a:solidFill>
                  <a:srgbClr val="FFFFFF"/>
                </a:solidFill>
                <a:latin typeface="Montserrat"/>
                <a:ea typeface="Montserrat"/>
                <a:cs typeface="Montserrat"/>
                <a:sym typeface="Montserrat"/>
              </a:rPr>
              <a:t>INSTRUCTIVO</a:t>
            </a:r>
            <a:r>
              <a:rPr lang="es" b="1">
                <a:solidFill>
                  <a:srgbClr val="FFFFFF"/>
                </a:solidFill>
                <a:latin typeface="Montserrat"/>
                <a:ea typeface="Montserrat"/>
                <a:cs typeface="Montserrat"/>
                <a:sym typeface="Montserrat"/>
              </a:rPr>
              <a:t> - MIGRACIÓN A ZIMBRA</a:t>
            </a:r>
            <a:endParaRPr b="1">
              <a:solidFill>
                <a:srgbClr val="FFFFFF"/>
              </a:solidFill>
              <a:latin typeface="Montserrat"/>
              <a:ea typeface="Montserrat"/>
              <a:cs typeface="Montserrat"/>
              <a:sym typeface="Montserrat"/>
            </a:endParaRPr>
          </a:p>
        </p:txBody>
      </p:sp>
      <p:sp>
        <p:nvSpPr>
          <p:cNvPr id="66" name="Google Shape;66;p14"/>
          <p:cNvSpPr txBox="1"/>
          <p:nvPr/>
        </p:nvSpPr>
        <p:spPr>
          <a:xfrm>
            <a:off x="4800600" y="220600"/>
            <a:ext cx="2697900" cy="4143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s">
                <a:solidFill>
                  <a:srgbClr val="FFFFFF"/>
                </a:solidFill>
                <a:latin typeface="Montserrat"/>
                <a:ea typeface="Montserrat"/>
                <a:cs typeface="Montserrat"/>
                <a:sym typeface="Montserrat"/>
              </a:rPr>
              <a:t>Página</a:t>
            </a:r>
            <a:r>
              <a:rPr lang="es" b="1">
                <a:solidFill>
                  <a:srgbClr val="FFFFFF"/>
                </a:solidFill>
                <a:latin typeface="Montserrat"/>
                <a:ea typeface="Montserrat"/>
                <a:cs typeface="Montserrat"/>
                <a:sym typeface="Montserrat"/>
              </a:rPr>
              <a:t> 1 </a:t>
            </a:r>
            <a:endParaRPr b="1">
              <a:solidFill>
                <a:srgbClr val="FFFFFF"/>
              </a:solidFill>
              <a:latin typeface="Montserrat"/>
              <a:ea typeface="Montserrat"/>
              <a:cs typeface="Montserrat"/>
              <a:sym typeface="Montserrat"/>
            </a:endParaRPr>
          </a:p>
        </p:txBody>
      </p:sp>
      <p:grpSp>
        <p:nvGrpSpPr>
          <p:cNvPr id="2" name="Google Shape;67;p14"/>
          <p:cNvGrpSpPr/>
          <p:nvPr/>
        </p:nvGrpSpPr>
        <p:grpSpPr>
          <a:xfrm>
            <a:off x="0" y="9804900"/>
            <a:ext cx="7574700" cy="895500"/>
            <a:chOff x="0" y="9804900"/>
            <a:chExt cx="7574700" cy="895500"/>
          </a:xfrm>
        </p:grpSpPr>
        <p:sp>
          <p:nvSpPr>
            <p:cNvPr id="68" name="Google Shape;68;p14"/>
            <p:cNvSpPr/>
            <p:nvPr/>
          </p:nvSpPr>
          <p:spPr>
            <a:xfrm>
              <a:off x="0" y="9804900"/>
              <a:ext cx="7574700" cy="895500"/>
            </a:xfrm>
            <a:prstGeom prst="rect">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9" name="Google Shape;69;p14"/>
            <p:cNvPicPr preferRelativeResize="0"/>
            <p:nvPr/>
          </p:nvPicPr>
          <p:blipFill>
            <a:blip r:embed="rId3">
              <a:alphaModFix/>
            </a:blip>
            <a:stretch>
              <a:fillRect/>
            </a:stretch>
          </p:blipFill>
          <p:spPr>
            <a:xfrm>
              <a:off x="2110713" y="9836575"/>
              <a:ext cx="3338574" cy="834650"/>
            </a:xfrm>
            <a:prstGeom prst="rect">
              <a:avLst/>
            </a:prstGeom>
            <a:noFill/>
            <a:ln>
              <a:noFill/>
            </a:ln>
          </p:spPr>
        </p:pic>
      </p:grpSp>
      <p:sp>
        <p:nvSpPr>
          <p:cNvPr id="72" name="Google Shape;72;p14"/>
          <p:cNvSpPr/>
          <p:nvPr/>
        </p:nvSpPr>
        <p:spPr>
          <a:xfrm>
            <a:off x="0" y="-8000"/>
            <a:ext cx="7574700" cy="764400"/>
          </a:xfrm>
          <a:prstGeom prst="rect">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4"/>
          <p:cNvSpPr txBox="1"/>
          <p:nvPr/>
        </p:nvSpPr>
        <p:spPr>
          <a:xfrm>
            <a:off x="4800600" y="220600"/>
            <a:ext cx="2697900" cy="4143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s" dirty="0">
                <a:solidFill>
                  <a:srgbClr val="FFFFFF"/>
                </a:solidFill>
                <a:latin typeface="Montserrat"/>
                <a:ea typeface="Montserrat"/>
                <a:cs typeface="Montserrat"/>
                <a:sym typeface="Montserrat"/>
              </a:rPr>
              <a:t>Página</a:t>
            </a:r>
            <a:r>
              <a:rPr lang="es" b="1" dirty="0">
                <a:solidFill>
                  <a:srgbClr val="FFFFFF"/>
                </a:solidFill>
                <a:latin typeface="Montserrat"/>
                <a:ea typeface="Montserrat"/>
                <a:cs typeface="Montserrat"/>
                <a:sym typeface="Montserrat"/>
              </a:rPr>
              <a:t> </a:t>
            </a:r>
            <a:r>
              <a:rPr lang="es" b="1" dirty="0" smtClean="0">
                <a:solidFill>
                  <a:srgbClr val="FFFFFF"/>
                </a:solidFill>
                <a:latin typeface="Montserrat"/>
                <a:ea typeface="Montserrat"/>
                <a:cs typeface="Montserrat"/>
                <a:sym typeface="Montserrat"/>
              </a:rPr>
              <a:t>7 </a:t>
            </a:r>
            <a:endParaRPr b="1">
              <a:solidFill>
                <a:srgbClr val="FFFFFF"/>
              </a:solidFill>
              <a:latin typeface="Montserrat"/>
              <a:ea typeface="Montserrat"/>
              <a:cs typeface="Montserrat"/>
              <a:sym typeface="Montserrat"/>
            </a:endParaRPr>
          </a:p>
        </p:txBody>
      </p:sp>
      <p:sp>
        <p:nvSpPr>
          <p:cNvPr id="74" name="Google Shape;74;p14"/>
          <p:cNvSpPr txBox="1"/>
          <p:nvPr/>
        </p:nvSpPr>
        <p:spPr>
          <a:xfrm>
            <a:off x="-1" y="220600"/>
            <a:ext cx="6455391" cy="414300"/>
          </a:xfrm>
          <a:prstGeom prst="rect">
            <a:avLst/>
          </a:prstGeom>
          <a:noFill/>
          <a:ln>
            <a:noFill/>
          </a:ln>
        </p:spPr>
        <p:txBody>
          <a:bodyPr spcFirstLastPara="1" wrap="square" lIns="91425" tIns="91425" rIns="91425" bIns="91425" anchor="t" anchorCtr="0">
            <a:noAutofit/>
          </a:bodyPr>
          <a:lstStyle/>
          <a:p>
            <a:r>
              <a:rPr lang="es" dirty="0">
                <a:solidFill>
                  <a:srgbClr val="FFFFFF"/>
                </a:solidFill>
                <a:latin typeface="Montserrat"/>
                <a:ea typeface="Montserrat"/>
                <a:cs typeface="Montserrat"/>
                <a:sym typeface="Montserrat"/>
              </a:rPr>
              <a:t>INSTRUCTIVO</a:t>
            </a:r>
            <a:r>
              <a:rPr lang="es" b="1" dirty="0">
                <a:solidFill>
                  <a:srgbClr val="FFFFFF"/>
                </a:solidFill>
                <a:latin typeface="Montserrat"/>
                <a:ea typeface="Montserrat"/>
                <a:cs typeface="Montserrat"/>
                <a:sym typeface="Montserrat"/>
              </a:rPr>
              <a:t> </a:t>
            </a:r>
            <a:r>
              <a:rPr lang="es" b="1" dirty="0" smtClean="0">
                <a:solidFill>
                  <a:srgbClr val="FFFFFF"/>
                </a:solidFill>
                <a:latin typeface="Montserrat"/>
                <a:ea typeface="Montserrat"/>
                <a:cs typeface="Montserrat"/>
                <a:sym typeface="Montserrat"/>
              </a:rPr>
              <a:t>– </a:t>
            </a:r>
            <a:r>
              <a:rPr lang="es-AR" dirty="0">
                <a:solidFill>
                  <a:srgbClr val="FFFFFF"/>
                </a:solidFill>
                <a:latin typeface="Montserrat"/>
                <a:ea typeface="Montserrat"/>
                <a:cs typeface="Montserrat"/>
                <a:sym typeface="Montserrat"/>
              </a:rPr>
              <a:t>Registro de Transferencias Bancarias</a:t>
            </a:r>
            <a:endParaRPr lang="es-AR" dirty="0">
              <a:solidFill>
                <a:schemeClr val="bg1"/>
              </a:solidFill>
              <a:latin typeface="Montserrat"/>
              <a:ea typeface="Montserrat"/>
              <a:cs typeface="Montserrat"/>
              <a:sym typeface="Montserrat"/>
            </a:endParaRPr>
          </a:p>
          <a:p>
            <a:pPr lvl="0"/>
            <a:endParaRPr lang="es-AR" dirty="0" smtClean="0">
              <a:solidFill>
                <a:schemeClr val="bg1"/>
              </a:solidFill>
              <a:latin typeface="Roboto Light" pitchFamily="2" charset="0"/>
              <a:ea typeface="Roboto Light" pitchFamily="2" charset="0"/>
              <a:cs typeface="Montserrat"/>
              <a:sym typeface="Montserrat"/>
            </a:endParaRPr>
          </a:p>
          <a:p>
            <a:endParaRPr lang="es-AR" b="1" dirty="0" smtClean="0">
              <a:solidFill>
                <a:srgbClr val="FFFFFF"/>
              </a:solidFill>
              <a:latin typeface="Montserrat"/>
              <a:ea typeface="Montserrat"/>
              <a:cs typeface="Montserrat"/>
              <a:sym typeface="Montserrat"/>
            </a:endParaRPr>
          </a:p>
        </p:txBody>
      </p:sp>
      <p:sp>
        <p:nvSpPr>
          <p:cNvPr id="82" name="Google Shape;82;p14"/>
          <p:cNvSpPr/>
          <p:nvPr/>
        </p:nvSpPr>
        <p:spPr>
          <a:xfrm rot="10800000">
            <a:off x="6895200" y="706063"/>
            <a:ext cx="322800" cy="181500"/>
          </a:xfrm>
          <a:prstGeom prst="triangle">
            <a:avLst>
              <a:gd name="adj" fmla="val 50000"/>
            </a:avLst>
          </a:prstGeom>
          <a:solidFill>
            <a:srgbClr val="15B7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 name="Rectángulo 2"/>
          <p:cNvSpPr/>
          <p:nvPr/>
        </p:nvSpPr>
        <p:spPr>
          <a:xfrm>
            <a:off x="801449" y="1192305"/>
            <a:ext cx="6255151" cy="3560975"/>
          </a:xfrm>
          <a:prstGeom prst="rect">
            <a:avLst/>
          </a:prstGeom>
        </p:spPr>
        <p:txBody>
          <a:bodyPr wrap="square">
            <a:spAutoFit/>
          </a:bodyPr>
          <a:lstStyle/>
          <a:p>
            <a:pPr>
              <a:lnSpc>
                <a:spcPct val="115000"/>
              </a:lnSpc>
            </a:pPr>
            <a:endParaRPr lang="es-ES" dirty="0" smtClean="0">
              <a:latin typeface="Roboto Light" pitchFamily="2" charset="0"/>
              <a:ea typeface="Roboto Light" pitchFamily="2" charset="0"/>
            </a:endParaRPr>
          </a:p>
          <a:p>
            <a:pPr>
              <a:lnSpc>
                <a:spcPct val="115000"/>
              </a:lnSpc>
            </a:pPr>
            <a:r>
              <a:rPr lang="es-ES" dirty="0" smtClean="0">
                <a:latin typeface="Roboto Light" pitchFamily="2" charset="0"/>
                <a:ea typeface="Roboto Light" pitchFamily="2" charset="0"/>
              </a:rPr>
              <a:t>Los estados podrán ser:</a:t>
            </a:r>
          </a:p>
          <a:p>
            <a:pPr>
              <a:lnSpc>
                <a:spcPct val="115000"/>
              </a:lnSpc>
            </a:pPr>
            <a:endParaRPr lang="es-ES" dirty="0" smtClean="0">
              <a:latin typeface="Roboto Light" pitchFamily="2" charset="0"/>
              <a:ea typeface="Roboto Light" pitchFamily="2" charset="0"/>
            </a:endParaRPr>
          </a:p>
          <a:p>
            <a:pPr marL="285750" indent="-285750">
              <a:lnSpc>
                <a:spcPct val="115000"/>
              </a:lnSpc>
              <a:buFont typeface="Wingdings" panose="05000000000000000000" pitchFamily="2" charset="2"/>
              <a:buChar char="Ø"/>
            </a:pPr>
            <a:r>
              <a:rPr lang="es-ES" b="1" dirty="0" smtClean="0">
                <a:latin typeface="Roboto Light" pitchFamily="2" charset="0"/>
                <a:ea typeface="Roboto Light" pitchFamily="2" charset="0"/>
              </a:rPr>
              <a:t>Pendiente</a:t>
            </a:r>
            <a:r>
              <a:rPr lang="es-ES" b="1" dirty="0">
                <a:latin typeface="Roboto Light" pitchFamily="2" charset="0"/>
                <a:ea typeface="Roboto Light" pitchFamily="2" charset="0"/>
              </a:rPr>
              <a:t>: </a:t>
            </a:r>
            <a:r>
              <a:rPr lang="es-ES" dirty="0">
                <a:latin typeface="Roboto Light" pitchFamily="2" charset="0"/>
                <a:ea typeface="Roboto Light" pitchFamily="2" charset="0"/>
              </a:rPr>
              <a:t>el trámite fue iniciado por el establecimiento y aún no ha sido finalizado. En este estado el trámite puede eliminarse.</a:t>
            </a:r>
            <a:endParaRPr lang="es-AR" dirty="0">
              <a:latin typeface="Roboto Light" pitchFamily="2" charset="0"/>
              <a:ea typeface="Roboto Light" pitchFamily="2" charset="0"/>
            </a:endParaRPr>
          </a:p>
          <a:p>
            <a:pPr marL="285750" indent="-285750">
              <a:lnSpc>
                <a:spcPct val="115000"/>
              </a:lnSpc>
              <a:buFont typeface="Wingdings" panose="05000000000000000000" pitchFamily="2" charset="2"/>
              <a:buChar char="Ø"/>
            </a:pPr>
            <a:r>
              <a:rPr lang="es-ES" b="1" dirty="0">
                <a:latin typeface="Roboto Light" pitchFamily="2" charset="0"/>
                <a:ea typeface="Roboto Light" pitchFamily="2" charset="0"/>
              </a:rPr>
              <a:t>Carga Finalizada: </a:t>
            </a:r>
            <a:r>
              <a:rPr lang="es-ES" dirty="0">
                <a:latin typeface="Roboto Light" pitchFamily="2" charset="0"/>
                <a:ea typeface="Roboto Light" pitchFamily="2" charset="0"/>
              </a:rPr>
              <a:t>el trámite fue finalizado por el establecimiento. Se puede anular la finalización lo que dará lugar a modificar el trámite o eliminarlo.</a:t>
            </a:r>
            <a:endParaRPr lang="es-AR" dirty="0">
              <a:latin typeface="Roboto Light" pitchFamily="2" charset="0"/>
              <a:ea typeface="Roboto Light" pitchFamily="2" charset="0"/>
            </a:endParaRPr>
          </a:p>
          <a:p>
            <a:pPr marL="285750" indent="-285750">
              <a:lnSpc>
                <a:spcPct val="115000"/>
              </a:lnSpc>
              <a:buFont typeface="Wingdings" panose="05000000000000000000" pitchFamily="2" charset="2"/>
              <a:buChar char="Ø"/>
            </a:pPr>
            <a:r>
              <a:rPr lang="es-ES" b="1" dirty="0">
                <a:latin typeface="Roboto Light" pitchFamily="2" charset="0"/>
                <a:ea typeface="Roboto Light" pitchFamily="2" charset="0"/>
              </a:rPr>
              <a:t>Rechazado: </a:t>
            </a:r>
            <a:r>
              <a:rPr lang="es-ES" dirty="0">
                <a:latin typeface="Roboto Light" pitchFamily="2" charset="0"/>
                <a:ea typeface="Roboto Light" pitchFamily="2" charset="0"/>
              </a:rPr>
              <a:t>el trámite fue evaluado y rechazado por el área de Tesorería OPDS por algún error en la carga o porque no se encontró la transferencia en la rendición de los bancos.</a:t>
            </a:r>
            <a:endParaRPr lang="es-AR" dirty="0">
              <a:latin typeface="Roboto Light" pitchFamily="2" charset="0"/>
              <a:ea typeface="Roboto Light" pitchFamily="2" charset="0"/>
            </a:endParaRPr>
          </a:p>
          <a:p>
            <a:pPr marL="285750" indent="-285750">
              <a:lnSpc>
                <a:spcPct val="115000"/>
              </a:lnSpc>
              <a:buFont typeface="Wingdings" panose="05000000000000000000" pitchFamily="2" charset="2"/>
              <a:buChar char="Ø"/>
            </a:pPr>
            <a:r>
              <a:rPr lang="es-ES" b="1" dirty="0">
                <a:latin typeface="Roboto Light" pitchFamily="2" charset="0"/>
                <a:ea typeface="Roboto Light" pitchFamily="2" charset="0"/>
              </a:rPr>
              <a:t>Aprobado: </a:t>
            </a:r>
            <a:r>
              <a:rPr lang="es-ES" dirty="0">
                <a:latin typeface="Roboto Light" pitchFamily="2" charset="0"/>
                <a:ea typeface="Roboto Light" pitchFamily="2" charset="0"/>
              </a:rPr>
              <a:t>el trámite fue evaluado y aprobado por el área de Tesorería OPDS, lo que implica que los boletos asociados fueron procesados como pagos. Ingresando al trámite se podrá imprimir la liquidación correspondiente a cada boleto.</a:t>
            </a:r>
            <a:endParaRPr lang="es-AR" dirty="0">
              <a:latin typeface="Roboto Light" pitchFamily="2" charset="0"/>
              <a:ea typeface="Roboto Light" pitchFamily="2" charset="0"/>
            </a:endParaRPr>
          </a:p>
        </p:txBody>
      </p:sp>
      <p:pic>
        <p:nvPicPr>
          <p:cNvPr id="15" name="Imagen 14"/>
          <p:cNvPicPr/>
          <p:nvPr/>
        </p:nvPicPr>
        <p:blipFill>
          <a:blip r:embed="rId4"/>
          <a:srcRect/>
          <a:stretch>
            <a:fillRect/>
          </a:stretch>
        </p:blipFill>
        <p:spPr bwMode="auto">
          <a:xfrm>
            <a:off x="1170675" y="5058022"/>
            <a:ext cx="5724525" cy="2200275"/>
          </a:xfrm>
          <a:prstGeom prst="rect">
            <a:avLst/>
          </a:prstGeom>
          <a:noFill/>
          <a:ln w="9525">
            <a:noFill/>
            <a:miter lim="800000"/>
            <a:headEnd/>
            <a:tailEnd/>
          </a:ln>
        </p:spPr>
      </p:pic>
    </p:spTree>
    <p:extLst>
      <p:ext uri="{BB962C8B-B14F-4D97-AF65-F5344CB8AC3E}">
        <p14:creationId xmlns:p14="http://schemas.microsoft.com/office/powerpoint/2010/main" val="363966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5B7C9"/>
        </a:solidFill>
        <a:effectLst/>
      </p:bgPr>
    </p:bg>
    <p:spTree>
      <p:nvGrpSpPr>
        <p:cNvPr id="1" name="Shape 127"/>
        <p:cNvGrpSpPr/>
        <p:nvPr/>
      </p:nvGrpSpPr>
      <p:grpSpPr>
        <a:xfrm>
          <a:off x="0" y="0"/>
          <a:ext cx="0" cy="0"/>
          <a:chOff x="0" y="0"/>
          <a:chExt cx="0" cy="0"/>
        </a:xfrm>
      </p:grpSpPr>
      <p:pic>
        <p:nvPicPr>
          <p:cNvPr id="128" name="Google Shape;128;p17"/>
          <p:cNvPicPr preferRelativeResize="0"/>
          <p:nvPr/>
        </p:nvPicPr>
        <p:blipFill>
          <a:blip r:embed="rId3">
            <a:alphaModFix/>
          </a:blip>
          <a:stretch>
            <a:fillRect/>
          </a:stretch>
        </p:blipFill>
        <p:spPr>
          <a:xfrm>
            <a:off x="56587" y="4415138"/>
            <a:ext cx="7446826" cy="186172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22803</TotalTime>
  <Words>458</Words>
  <Application>Microsoft Office PowerPoint</Application>
  <PresentationFormat>Personalizado</PresentationFormat>
  <Paragraphs>106</Paragraphs>
  <Slides>9</Slides>
  <Notes>9</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9</vt:i4>
      </vt:variant>
    </vt:vector>
  </HeadingPairs>
  <TitlesOfParts>
    <vt:vector size="15" baseType="lpstr">
      <vt:lpstr>Wingdings</vt:lpstr>
      <vt:lpstr>Roboto Light</vt:lpstr>
      <vt:lpstr>Roboto</vt:lpstr>
      <vt:lpstr>Montserrat</vt:lpstr>
      <vt:lpstr>Arial</vt:lpstr>
      <vt:lpstr>Simple Light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Catenaccio, Araceli</dc:creator>
  <cp:lastModifiedBy>Araceli</cp:lastModifiedBy>
  <cp:revision>188</cp:revision>
  <dcterms:modified xsi:type="dcterms:W3CDTF">2021-06-11T15:16:32Z</dcterms:modified>
</cp:coreProperties>
</file>